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702"/>
  </p:normalViewPr>
  <p:slideViewPr>
    <p:cSldViewPr snapToGrid="0" snapToObjects="1">
      <p:cViewPr varScale="1">
        <p:scale>
          <a:sx n="69" d="100"/>
          <a:sy n="69" d="100"/>
        </p:scale>
        <p:origin x="85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10.tif>
</file>

<file path=ppt/media/image11.tif>
</file>

<file path=ppt/media/image12.jpeg>
</file>

<file path=ppt/media/image13.jpeg>
</file>

<file path=ppt/media/image14.tiff>
</file>

<file path=ppt/media/image15.png>
</file>

<file path=ppt/media/image2.jpeg>
</file>

<file path=ppt/media/image3.jpeg>
</file>

<file path=ppt/media/image4.jpeg>
</file>

<file path=ppt/media/image5.jpeg>
</file>

<file path=ppt/media/image6.png>
</file>

<file path=ppt/media/image7.ti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3" name="Shape 163"/>
          <p:cNvSpPr>
            <a:spLocks noGrp="1" noRot="1" noChangeAspect="1"/>
          </p:cNvSpPr>
          <p:nvPr>
            <p:ph type="sldImg"/>
          </p:nvPr>
        </p:nvSpPr>
        <p:spPr>
          <a:xfrm>
            <a:off x="1143000" y="685800"/>
            <a:ext cx="4572000" cy="3429000"/>
          </a:xfrm>
          <a:prstGeom prst="rect">
            <a:avLst/>
          </a:prstGeom>
        </p:spPr>
        <p:txBody>
          <a:bodyPr/>
          <a:lstStyle/>
          <a:p>
            <a:endParaRPr/>
          </a:p>
        </p:txBody>
      </p:sp>
      <p:sp>
        <p:nvSpPr>
          <p:cNvPr id="164" name="Shape 16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ítulo e Subtítulo">
    <p:bg>
      <p:bgPr>
        <a:solidFill>
          <a:srgbClr val="222222"/>
        </a:solidFill>
        <a:effectLst/>
      </p:bgPr>
    </p:bg>
    <p:spTree>
      <p:nvGrpSpPr>
        <p:cNvPr id="1" name=""/>
        <p:cNvGrpSpPr/>
        <p:nvPr/>
      </p:nvGrpSpPr>
      <p:grpSpPr>
        <a:xfrm>
          <a:off x="0" y="0"/>
          <a:ext cx="0" cy="0"/>
          <a:chOff x="0" y="0"/>
          <a:chExt cx="0" cy="0"/>
        </a:xfrm>
      </p:grpSpPr>
      <p:sp>
        <p:nvSpPr>
          <p:cNvPr id="12" name="Linha"/>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13" name="Texto do Título"/>
          <p:cNvSpPr txBox="1">
            <a:spLocks noGrp="1"/>
          </p:cNvSpPr>
          <p:nvPr>
            <p:ph type="title"/>
          </p:nvPr>
        </p:nvSpPr>
        <p:spPr>
          <a:xfrm>
            <a:off x="406400" y="6426200"/>
            <a:ext cx="12192000" cy="2705100"/>
          </a:xfrm>
          <a:prstGeom prst="rect">
            <a:avLst/>
          </a:prstGeom>
        </p:spPr>
        <p:txBody>
          <a:bodyPr/>
          <a:lstStyle>
            <a:lvl1pPr>
              <a:spcBef>
                <a:spcPts val="0"/>
              </a:spcBef>
              <a:defRPr sz="17000"/>
            </a:lvl1pPr>
          </a:lstStyle>
          <a:p>
            <a:r>
              <a:t>Texto do Título</a:t>
            </a:r>
          </a:p>
        </p:txBody>
      </p:sp>
      <p:sp>
        <p:nvSpPr>
          <p:cNvPr id="14" name="Nível de Corpo Um…"/>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Nível de Corpo Um</a:t>
            </a:r>
          </a:p>
          <a:p>
            <a:pPr lvl="1"/>
            <a:r>
              <a:t>Nível de Corpo Dois</a:t>
            </a:r>
          </a:p>
          <a:p>
            <a:pPr lvl="2"/>
            <a:r>
              <a:t>Nível de Corpo Três</a:t>
            </a:r>
          </a:p>
          <a:p>
            <a:pPr lvl="3"/>
            <a:r>
              <a:t>Nível de Corpo Quatro</a:t>
            </a:r>
          </a:p>
          <a:p>
            <a:pPr lvl="4"/>
            <a:r>
              <a:t>Nível de Corpo Cinco</a:t>
            </a:r>
          </a:p>
        </p:txBody>
      </p:sp>
      <p:sp>
        <p:nvSpPr>
          <p:cNvPr id="15" name="Número do Slide"/>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Marcadores">
    <p:bg>
      <p:bgPr>
        <a:solidFill>
          <a:srgbClr val="222222"/>
        </a:solidFill>
        <a:effectLst/>
      </p:bgPr>
    </p:bg>
    <p:spTree>
      <p:nvGrpSpPr>
        <p:cNvPr id="1" name=""/>
        <p:cNvGrpSpPr/>
        <p:nvPr/>
      </p:nvGrpSpPr>
      <p:grpSpPr>
        <a:xfrm>
          <a:off x="0" y="0"/>
          <a:ext cx="0" cy="0"/>
          <a:chOff x="0" y="0"/>
          <a:chExt cx="0" cy="0"/>
        </a:xfrm>
      </p:grpSpPr>
      <p:sp>
        <p:nvSpPr>
          <p:cNvPr id="102" name="Texto"/>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Texto</a:t>
            </a:r>
          </a:p>
        </p:txBody>
      </p:sp>
      <p:sp>
        <p:nvSpPr>
          <p:cNvPr id="103" name="Nível de Corpo Um…"/>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Nível de Corpo Um</a:t>
            </a:r>
          </a:p>
          <a:p>
            <a:pPr lvl="1"/>
            <a:r>
              <a:t>Nível de Corpo Dois</a:t>
            </a:r>
          </a:p>
          <a:p>
            <a:pPr lvl="2"/>
            <a:r>
              <a:t>Nível de Corpo Três</a:t>
            </a:r>
          </a:p>
          <a:p>
            <a:pPr lvl="3"/>
            <a:r>
              <a:t>Nível de Corpo Quatro</a:t>
            </a:r>
          </a:p>
          <a:p>
            <a:pPr lvl="4"/>
            <a:r>
              <a:t>Nível de Corpo Cinco</a:t>
            </a:r>
          </a:p>
        </p:txBody>
      </p:sp>
      <p:sp>
        <p:nvSpPr>
          <p:cNvPr id="104"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rês Fotos">
    <p:bg>
      <p:bgPr>
        <a:solidFill>
          <a:srgbClr val="222222"/>
        </a:solidFill>
        <a:effectLst/>
      </p:bgPr>
    </p:bg>
    <p:spTree>
      <p:nvGrpSpPr>
        <p:cNvPr id="1" name=""/>
        <p:cNvGrpSpPr/>
        <p:nvPr/>
      </p:nvGrpSpPr>
      <p:grpSpPr>
        <a:xfrm>
          <a:off x="0" y="0"/>
          <a:ext cx="0" cy="0"/>
          <a:chOff x="0" y="0"/>
          <a:chExt cx="0" cy="0"/>
        </a:xfrm>
      </p:grpSpPr>
      <p:sp>
        <p:nvSpPr>
          <p:cNvPr id="111" name="Imagem"/>
          <p:cNvSpPr>
            <a:spLocks noGrp="1"/>
          </p:cNvSpPr>
          <p:nvPr>
            <p:ph type="pic" sz="half" idx="13"/>
          </p:nvPr>
        </p:nvSpPr>
        <p:spPr>
          <a:xfrm>
            <a:off x="6503154" y="0"/>
            <a:ext cx="6502401" cy="4864100"/>
          </a:xfrm>
          <a:prstGeom prst="rect">
            <a:avLst/>
          </a:prstGeom>
        </p:spPr>
        <p:txBody>
          <a:bodyPr lIns="91439" tIns="45719" rIns="91439" bIns="45719">
            <a:noAutofit/>
          </a:bodyPr>
          <a:lstStyle/>
          <a:p>
            <a:endParaRPr/>
          </a:p>
        </p:txBody>
      </p:sp>
      <p:sp>
        <p:nvSpPr>
          <p:cNvPr id="112" name="Imagem"/>
          <p:cNvSpPr>
            <a:spLocks noGrp="1"/>
          </p:cNvSpPr>
          <p:nvPr>
            <p:ph type="pic" sz="half" idx="14"/>
          </p:nvPr>
        </p:nvSpPr>
        <p:spPr>
          <a:xfrm>
            <a:off x="6502400" y="4902200"/>
            <a:ext cx="6502400" cy="4864100"/>
          </a:xfrm>
          <a:prstGeom prst="rect">
            <a:avLst/>
          </a:prstGeom>
        </p:spPr>
        <p:txBody>
          <a:bodyPr lIns="91439" tIns="45719" rIns="91439" bIns="45719">
            <a:noAutofit/>
          </a:bodyPr>
          <a:lstStyle/>
          <a:p>
            <a:endParaRPr/>
          </a:p>
        </p:txBody>
      </p:sp>
      <p:sp>
        <p:nvSpPr>
          <p:cNvPr id="113" name="Imagem"/>
          <p:cNvSpPr>
            <a:spLocks noGrp="1"/>
          </p:cNvSpPr>
          <p:nvPr>
            <p:ph type="pic" idx="15"/>
          </p:nvPr>
        </p:nvSpPr>
        <p:spPr>
          <a:xfrm>
            <a:off x="0" y="0"/>
            <a:ext cx="6468534" cy="9753600"/>
          </a:xfrm>
          <a:prstGeom prst="rect">
            <a:avLst/>
          </a:prstGeom>
        </p:spPr>
        <p:txBody>
          <a:bodyPr lIns="91439" tIns="45719" rIns="91439" bIns="45719">
            <a:noAutofit/>
          </a:bodyPr>
          <a:lstStyle/>
          <a:p>
            <a:endParaRPr/>
          </a:p>
        </p:txBody>
      </p:sp>
      <p:sp>
        <p:nvSpPr>
          <p:cNvPr id="114"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itação">
    <p:bg>
      <p:bgPr>
        <a:solidFill>
          <a:srgbClr val="222222"/>
        </a:solidFill>
        <a:effectLst/>
      </p:bgPr>
    </p:bg>
    <p:spTree>
      <p:nvGrpSpPr>
        <p:cNvPr id="1" name=""/>
        <p:cNvGrpSpPr/>
        <p:nvPr/>
      </p:nvGrpSpPr>
      <p:grpSpPr>
        <a:xfrm>
          <a:off x="0" y="0"/>
          <a:ext cx="0" cy="0"/>
          <a:chOff x="0" y="0"/>
          <a:chExt cx="0" cy="0"/>
        </a:xfrm>
      </p:grpSpPr>
      <p:sp>
        <p:nvSpPr>
          <p:cNvPr id="121" name="Balão Explicativo"/>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p:txBody>
      </p:sp>
      <p:sp>
        <p:nvSpPr>
          <p:cNvPr id="122" name="Digite uma citação aqui."/>
          <p:cNvSpPr txBox="1">
            <a:spLocks noGrp="1"/>
          </p:cNvSpPr>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sz="9400" cap="all">
                <a:solidFill>
                  <a:srgbClr val="FFFFFF"/>
                </a:solidFill>
                <a:latin typeface="+mn-lt"/>
                <a:ea typeface="+mn-ea"/>
                <a:cs typeface="+mn-cs"/>
                <a:sym typeface="DIN Condensed"/>
              </a:defRPr>
            </a:lvl1pPr>
          </a:lstStyle>
          <a:p>
            <a:r>
              <a:t>Digite uma citação aqui.</a:t>
            </a:r>
          </a:p>
        </p:txBody>
      </p:sp>
      <p:sp>
        <p:nvSpPr>
          <p:cNvPr id="123" name="Jaime Silveira"/>
          <p:cNvSpPr txBox="1">
            <a:spLocks noGrp="1"/>
          </p:cNvSpPr>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r>
              <a:t>Jaime Silveira</a:t>
            </a:r>
          </a:p>
        </p:txBody>
      </p:sp>
      <p:sp>
        <p:nvSpPr>
          <p:cNvPr id="124" name="Texto"/>
          <p:cNvSpPr txBox="1">
            <a:spLocks noGrp="1"/>
          </p:cNvSpPr>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Texto</a:t>
            </a:r>
          </a:p>
        </p:txBody>
      </p:sp>
      <p:sp>
        <p:nvSpPr>
          <p:cNvPr id="125"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Citação Alt.">
    <p:bg>
      <p:bgPr>
        <a:solidFill>
          <a:schemeClr val="accent1"/>
        </a:solidFill>
        <a:effectLst/>
      </p:bgPr>
    </p:bg>
    <p:spTree>
      <p:nvGrpSpPr>
        <p:cNvPr id="1" name=""/>
        <p:cNvGrpSpPr/>
        <p:nvPr/>
      </p:nvGrpSpPr>
      <p:grpSpPr>
        <a:xfrm>
          <a:off x="0" y="0"/>
          <a:ext cx="0" cy="0"/>
          <a:chOff x="0" y="0"/>
          <a:chExt cx="0" cy="0"/>
        </a:xfrm>
      </p:grpSpPr>
      <p:sp>
        <p:nvSpPr>
          <p:cNvPr id="132" name="Digite uma citação aqui."/>
          <p:cNvSpPr txBox="1">
            <a:spLocks noGrp="1"/>
          </p:cNvSpPr>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sz="9400" cap="all">
                <a:solidFill>
                  <a:srgbClr val="FFFFFF"/>
                </a:solidFill>
                <a:latin typeface="+mn-lt"/>
                <a:ea typeface="+mn-ea"/>
                <a:cs typeface="+mn-cs"/>
                <a:sym typeface="DIN Condensed"/>
              </a:defRPr>
            </a:lvl1pPr>
          </a:lstStyle>
          <a:p>
            <a:r>
              <a:t>Digite uma citação aqui.</a:t>
            </a:r>
          </a:p>
        </p:txBody>
      </p:sp>
      <p:sp>
        <p:nvSpPr>
          <p:cNvPr id="133" name="Imagem"/>
          <p:cNvSpPr>
            <a:spLocks noGrp="1"/>
          </p:cNvSpPr>
          <p:nvPr>
            <p:ph type="pic" idx="14"/>
          </p:nvPr>
        </p:nvSpPr>
        <p:spPr>
          <a:xfrm>
            <a:off x="0" y="0"/>
            <a:ext cx="5486400" cy="9753600"/>
          </a:xfrm>
          <a:prstGeom prst="rect">
            <a:avLst/>
          </a:prstGeom>
        </p:spPr>
        <p:txBody>
          <a:bodyPr lIns="91439" tIns="45719" rIns="91439" bIns="45719">
            <a:noAutofit/>
          </a:bodyPr>
          <a:lstStyle/>
          <a:p>
            <a:endParaRPr/>
          </a:p>
        </p:txBody>
      </p:sp>
      <p:sp>
        <p:nvSpPr>
          <p:cNvPr id="134" name="Jaime Silveira"/>
          <p:cNvSpPr txBox="1">
            <a:spLocks noGrp="1"/>
          </p:cNvSpPr>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r>
              <a:t>Jaime Silveira</a:t>
            </a:r>
          </a:p>
        </p:txBody>
      </p:sp>
      <p:sp>
        <p:nvSpPr>
          <p:cNvPr id="135"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Foto">
    <p:bg>
      <p:bgPr>
        <a:solidFill>
          <a:srgbClr val="222222"/>
        </a:solidFill>
        <a:effectLst/>
      </p:bgPr>
    </p:bg>
    <p:spTree>
      <p:nvGrpSpPr>
        <p:cNvPr id="1" name=""/>
        <p:cNvGrpSpPr/>
        <p:nvPr/>
      </p:nvGrpSpPr>
      <p:grpSpPr>
        <a:xfrm>
          <a:off x="0" y="0"/>
          <a:ext cx="0" cy="0"/>
          <a:chOff x="0" y="0"/>
          <a:chExt cx="0" cy="0"/>
        </a:xfrm>
      </p:grpSpPr>
      <p:sp>
        <p:nvSpPr>
          <p:cNvPr id="142" name="Imagem"/>
          <p:cNvSpPr>
            <a:spLocks noGrp="1"/>
          </p:cNvSpPr>
          <p:nvPr>
            <p:ph type="pic" idx="13"/>
          </p:nvPr>
        </p:nvSpPr>
        <p:spPr>
          <a:xfrm>
            <a:off x="0" y="0"/>
            <a:ext cx="13004800" cy="9753600"/>
          </a:xfrm>
          <a:prstGeom prst="rect">
            <a:avLst/>
          </a:prstGeom>
        </p:spPr>
        <p:txBody>
          <a:bodyPr lIns="91439" tIns="45719" rIns="91439" bIns="45719">
            <a:noAutofit/>
          </a:bodyPr>
          <a:lstStyle/>
          <a:p>
            <a:endParaRPr/>
          </a:p>
        </p:txBody>
      </p:sp>
      <p:sp>
        <p:nvSpPr>
          <p:cNvPr id="143"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Em Branco">
    <p:bg>
      <p:bgPr>
        <a:solidFill>
          <a:srgbClr val="222222"/>
        </a:solidFill>
        <a:effectLst/>
      </p:bgPr>
    </p:bg>
    <p:spTree>
      <p:nvGrpSpPr>
        <p:cNvPr id="1" name=""/>
        <p:cNvGrpSpPr/>
        <p:nvPr/>
      </p:nvGrpSpPr>
      <p:grpSpPr>
        <a:xfrm>
          <a:off x="0" y="0"/>
          <a:ext cx="0" cy="0"/>
          <a:chOff x="0" y="0"/>
          <a:chExt cx="0" cy="0"/>
        </a:xfrm>
      </p:grpSpPr>
      <p:sp>
        <p:nvSpPr>
          <p:cNvPr id="150"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Foto - Horizontal">
    <p:bg>
      <p:bgPr>
        <a:solidFill>
          <a:srgbClr val="222222"/>
        </a:solidFill>
        <a:effectLst/>
      </p:bgPr>
    </p:bg>
    <p:spTree>
      <p:nvGrpSpPr>
        <p:cNvPr id="1" name=""/>
        <p:cNvGrpSpPr/>
        <p:nvPr/>
      </p:nvGrpSpPr>
      <p:grpSpPr>
        <a:xfrm>
          <a:off x="0" y="0"/>
          <a:ext cx="0" cy="0"/>
          <a:chOff x="0" y="0"/>
          <a:chExt cx="0" cy="0"/>
        </a:xfrm>
      </p:grpSpPr>
      <p:sp>
        <p:nvSpPr>
          <p:cNvPr id="22" name="Imagem"/>
          <p:cNvSpPr>
            <a:spLocks noGrp="1"/>
          </p:cNvSpPr>
          <p:nvPr>
            <p:ph type="pic" idx="13"/>
          </p:nvPr>
        </p:nvSpPr>
        <p:spPr>
          <a:xfrm>
            <a:off x="0" y="0"/>
            <a:ext cx="13004800" cy="9753600"/>
          </a:xfrm>
          <a:prstGeom prst="rect">
            <a:avLst/>
          </a:prstGeom>
        </p:spPr>
        <p:txBody>
          <a:bodyPr lIns="91439" tIns="45719" rIns="91439" bIns="45719">
            <a:noAutofit/>
          </a:bodyPr>
          <a:lstStyle/>
          <a:p>
            <a:endParaRPr/>
          </a:p>
        </p:txBody>
      </p:sp>
      <p:sp>
        <p:nvSpPr>
          <p:cNvPr id="23" name="Linha"/>
          <p:cNvSpPr>
            <a:spLocks noGrp="1"/>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endParaRPr/>
          </a:p>
        </p:txBody>
      </p:sp>
      <p:sp>
        <p:nvSpPr>
          <p:cNvPr id="24" name="Texto do Título"/>
          <p:cNvSpPr txBox="1">
            <a:spLocks noGrp="1"/>
          </p:cNvSpPr>
          <p:nvPr>
            <p:ph type="title"/>
          </p:nvPr>
        </p:nvSpPr>
        <p:spPr>
          <a:xfrm>
            <a:off x="406400" y="6426200"/>
            <a:ext cx="12192000" cy="2705100"/>
          </a:xfrm>
          <a:prstGeom prst="rect">
            <a:avLst/>
          </a:prstGeom>
        </p:spPr>
        <p:txBody>
          <a:bodyPr/>
          <a:lstStyle>
            <a:lvl1pPr>
              <a:spcBef>
                <a:spcPts val="0"/>
              </a:spcBef>
              <a:defRPr sz="17000"/>
            </a:lvl1pPr>
          </a:lstStyle>
          <a:p>
            <a:r>
              <a:t>Texto do Título</a:t>
            </a:r>
          </a:p>
        </p:txBody>
      </p:sp>
      <p:sp>
        <p:nvSpPr>
          <p:cNvPr id="25" name="Nível de Corpo Um…"/>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Nível de Corpo Um</a:t>
            </a:r>
          </a:p>
          <a:p>
            <a:pPr lvl="1"/>
            <a:r>
              <a:t>Nível de Corpo Dois</a:t>
            </a:r>
          </a:p>
          <a:p>
            <a:pPr lvl="2"/>
            <a:r>
              <a:t>Nível de Corpo Três</a:t>
            </a:r>
          </a:p>
          <a:p>
            <a:pPr lvl="3"/>
            <a:r>
              <a:t>Nível de Corpo Quatro</a:t>
            </a:r>
          </a:p>
          <a:p>
            <a:pPr lvl="4"/>
            <a:r>
              <a:t>Nível de Corpo Cinco</a:t>
            </a:r>
          </a:p>
        </p:txBody>
      </p:sp>
      <p:sp>
        <p:nvSpPr>
          <p:cNvPr id="26" name="Número do Slide"/>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ítulo e Subtítulo Alt.">
    <p:spTree>
      <p:nvGrpSpPr>
        <p:cNvPr id="1" name=""/>
        <p:cNvGrpSpPr/>
        <p:nvPr/>
      </p:nvGrpSpPr>
      <p:grpSpPr>
        <a:xfrm>
          <a:off x="0" y="0"/>
          <a:ext cx="0" cy="0"/>
          <a:chOff x="0" y="0"/>
          <a:chExt cx="0" cy="0"/>
        </a:xfrm>
      </p:grpSpPr>
      <p:sp>
        <p:nvSpPr>
          <p:cNvPr id="33" name="Linha"/>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4" name="Texto do Título"/>
          <p:cNvSpPr txBox="1">
            <a:spLocks noGrp="1"/>
          </p:cNvSpPr>
          <p:nvPr>
            <p:ph type="title"/>
          </p:nvPr>
        </p:nvSpPr>
        <p:spPr>
          <a:xfrm>
            <a:off x="406400" y="6426200"/>
            <a:ext cx="12192000" cy="2705100"/>
          </a:xfrm>
          <a:prstGeom prst="rect">
            <a:avLst/>
          </a:prstGeom>
        </p:spPr>
        <p:txBody>
          <a:bodyPr/>
          <a:lstStyle>
            <a:lvl1pPr>
              <a:spcBef>
                <a:spcPts val="0"/>
              </a:spcBef>
              <a:defRPr sz="17000"/>
            </a:lvl1pPr>
          </a:lstStyle>
          <a:p>
            <a:r>
              <a:t>Texto do Título</a:t>
            </a:r>
          </a:p>
        </p:txBody>
      </p:sp>
      <p:sp>
        <p:nvSpPr>
          <p:cNvPr id="35" name="Nível de Corpo Um…"/>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Nível de Corpo Um</a:t>
            </a:r>
          </a:p>
          <a:p>
            <a:pPr lvl="1"/>
            <a:r>
              <a:t>Nível de Corpo Dois</a:t>
            </a:r>
          </a:p>
          <a:p>
            <a:pPr lvl="2"/>
            <a:r>
              <a:t>Nível de Corpo Três</a:t>
            </a:r>
          </a:p>
          <a:p>
            <a:pPr lvl="3"/>
            <a:r>
              <a:t>Nível de Corpo Quatro</a:t>
            </a:r>
          </a:p>
          <a:p>
            <a:pPr lvl="4"/>
            <a:r>
              <a:t>Nível de Corpo Cinco</a:t>
            </a:r>
          </a:p>
        </p:txBody>
      </p:sp>
      <p:sp>
        <p:nvSpPr>
          <p:cNvPr id="36" name="Número do Slide"/>
          <p:cNvSpPr txBox="1">
            <a:spLocks noGrp="1"/>
          </p:cNvSpPr>
          <p:nvPr>
            <p:ph type="sldNum" sz="quarter" idx="2"/>
          </p:nvPr>
        </p:nvSpPr>
        <p:spPr>
          <a:xfrm>
            <a:off x="12161859" y="419100"/>
            <a:ext cx="406898" cy="457200"/>
          </a:xfrm>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ítulo - Centro">
    <p:bg>
      <p:bgPr>
        <a:solidFill>
          <a:srgbClr val="222222"/>
        </a:solidFill>
        <a:effectLst/>
      </p:bgPr>
    </p:bg>
    <p:spTree>
      <p:nvGrpSpPr>
        <p:cNvPr id="1" name=""/>
        <p:cNvGrpSpPr/>
        <p:nvPr/>
      </p:nvGrpSpPr>
      <p:grpSpPr>
        <a:xfrm>
          <a:off x="0" y="0"/>
          <a:ext cx="0" cy="0"/>
          <a:chOff x="0" y="0"/>
          <a:chExt cx="0" cy="0"/>
        </a:xfrm>
      </p:grpSpPr>
      <p:sp>
        <p:nvSpPr>
          <p:cNvPr id="43" name="Texto do Título"/>
          <p:cNvSpPr txBox="1">
            <a:spLocks noGrp="1"/>
          </p:cNvSpPr>
          <p:nvPr>
            <p:ph type="title"/>
          </p:nvPr>
        </p:nvSpPr>
        <p:spPr>
          <a:xfrm>
            <a:off x="406400" y="4038600"/>
            <a:ext cx="12192000" cy="4521200"/>
          </a:xfrm>
          <a:prstGeom prst="rect">
            <a:avLst/>
          </a:prstGeom>
        </p:spPr>
        <p:txBody>
          <a:bodyPr/>
          <a:lstStyle>
            <a:lvl1pPr>
              <a:spcBef>
                <a:spcPts val="0"/>
              </a:spcBef>
              <a:defRPr sz="17000"/>
            </a:lvl1pPr>
          </a:lstStyle>
          <a:p>
            <a:r>
              <a:t>Texto do Título</a:t>
            </a:r>
          </a:p>
        </p:txBody>
      </p:sp>
      <p:sp>
        <p:nvSpPr>
          <p:cNvPr id="44" name="Número do Slide"/>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Foto - Vertical">
    <p:bg>
      <p:bgPr>
        <a:solidFill>
          <a:srgbClr val="222222"/>
        </a:solidFill>
        <a:effectLst/>
      </p:bgPr>
    </p:bg>
    <p:spTree>
      <p:nvGrpSpPr>
        <p:cNvPr id="1" name=""/>
        <p:cNvGrpSpPr/>
        <p:nvPr/>
      </p:nvGrpSpPr>
      <p:grpSpPr>
        <a:xfrm>
          <a:off x="0" y="0"/>
          <a:ext cx="0" cy="0"/>
          <a:chOff x="0" y="0"/>
          <a:chExt cx="0" cy="0"/>
        </a:xfrm>
      </p:grpSpPr>
      <p:sp>
        <p:nvSpPr>
          <p:cNvPr id="51" name="Linha"/>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52" name="Imagem"/>
          <p:cNvSpPr>
            <a:spLocks noGrp="1"/>
          </p:cNvSpPr>
          <p:nvPr>
            <p:ph type="pic" idx="13"/>
          </p:nvPr>
        </p:nvSpPr>
        <p:spPr>
          <a:xfrm>
            <a:off x="0" y="0"/>
            <a:ext cx="5486400" cy="9753600"/>
          </a:xfrm>
          <a:prstGeom prst="rect">
            <a:avLst/>
          </a:prstGeom>
        </p:spPr>
        <p:txBody>
          <a:bodyPr lIns="91439" tIns="45719" rIns="91439" bIns="45719">
            <a:noAutofit/>
          </a:bodyPr>
          <a:lstStyle/>
          <a:p>
            <a:endParaRPr/>
          </a:p>
        </p:txBody>
      </p:sp>
      <p:sp>
        <p:nvSpPr>
          <p:cNvPr id="53" name="Texto do Título"/>
          <p:cNvSpPr txBox="1">
            <a:spLocks noGrp="1"/>
          </p:cNvSpPr>
          <p:nvPr>
            <p:ph type="title"/>
          </p:nvPr>
        </p:nvSpPr>
        <p:spPr>
          <a:xfrm>
            <a:off x="5892800" y="6426200"/>
            <a:ext cx="6705600" cy="2705100"/>
          </a:xfrm>
          <a:prstGeom prst="rect">
            <a:avLst/>
          </a:prstGeom>
        </p:spPr>
        <p:txBody>
          <a:bodyPr/>
          <a:lstStyle>
            <a:lvl1pPr>
              <a:spcBef>
                <a:spcPts val="0"/>
              </a:spcBef>
              <a:defRPr sz="17000"/>
            </a:lvl1pPr>
          </a:lstStyle>
          <a:p>
            <a:r>
              <a:t>Texto do Título</a:t>
            </a:r>
          </a:p>
        </p:txBody>
      </p:sp>
      <p:sp>
        <p:nvSpPr>
          <p:cNvPr id="54" name="Nível de Corpo Um…"/>
          <p:cNvSpPr txBox="1">
            <a:spLocks noGrp="1"/>
          </p:cNvSpPr>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Nível de Corpo Um</a:t>
            </a:r>
          </a:p>
          <a:p>
            <a:pPr lvl="1"/>
            <a:r>
              <a:t>Nível de Corpo Dois</a:t>
            </a:r>
          </a:p>
          <a:p>
            <a:pPr lvl="2"/>
            <a:r>
              <a:t>Nível de Corpo Três</a:t>
            </a:r>
          </a:p>
          <a:p>
            <a:pPr lvl="3"/>
            <a:r>
              <a:t>Nível de Corpo Quatro</a:t>
            </a:r>
          </a:p>
          <a:p>
            <a:pPr lvl="4"/>
            <a:r>
              <a:t>Nível de Corpo Cinco</a:t>
            </a:r>
          </a:p>
        </p:txBody>
      </p:sp>
      <p:sp>
        <p:nvSpPr>
          <p:cNvPr id="55" name="Número do Slide"/>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ítulo - Superior">
    <p:spTree>
      <p:nvGrpSpPr>
        <p:cNvPr id="1" name=""/>
        <p:cNvGrpSpPr/>
        <p:nvPr/>
      </p:nvGrpSpPr>
      <p:grpSpPr>
        <a:xfrm>
          <a:off x="0" y="0"/>
          <a:ext cx="0" cy="0"/>
          <a:chOff x="0" y="0"/>
          <a:chExt cx="0" cy="0"/>
        </a:xfrm>
      </p:grpSpPr>
      <p:sp>
        <p:nvSpPr>
          <p:cNvPr id="62" name="Texto"/>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Texto</a:t>
            </a:r>
          </a:p>
        </p:txBody>
      </p:sp>
      <p:sp>
        <p:nvSpPr>
          <p:cNvPr id="63" name="Texto do Título"/>
          <p:cNvSpPr txBox="1">
            <a:spLocks noGrp="1"/>
          </p:cNvSpPr>
          <p:nvPr>
            <p:ph type="title"/>
          </p:nvPr>
        </p:nvSpPr>
        <p:spPr>
          <a:prstGeom prst="rect">
            <a:avLst/>
          </a:prstGeom>
        </p:spPr>
        <p:txBody>
          <a:bodyPr/>
          <a:lstStyle/>
          <a:p>
            <a:r>
              <a:t>Texto do Título</a:t>
            </a:r>
          </a:p>
        </p:txBody>
      </p:sp>
      <p:sp>
        <p:nvSpPr>
          <p:cNvPr id="64"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ítulo e Marcadores">
    <p:bg>
      <p:bgPr>
        <a:solidFill>
          <a:srgbClr val="222222"/>
        </a:solidFill>
        <a:effectLst/>
      </p:bgPr>
    </p:bg>
    <p:spTree>
      <p:nvGrpSpPr>
        <p:cNvPr id="1" name=""/>
        <p:cNvGrpSpPr/>
        <p:nvPr/>
      </p:nvGrpSpPr>
      <p:grpSpPr>
        <a:xfrm>
          <a:off x="0" y="0"/>
          <a:ext cx="0" cy="0"/>
          <a:chOff x="0" y="0"/>
          <a:chExt cx="0" cy="0"/>
        </a:xfrm>
      </p:grpSpPr>
      <p:sp>
        <p:nvSpPr>
          <p:cNvPr id="71" name="Texto"/>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Texto</a:t>
            </a:r>
          </a:p>
        </p:txBody>
      </p:sp>
      <p:sp>
        <p:nvSpPr>
          <p:cNvPr id="72" name="Texto do Título"/>
          <p:cNvSpPr txBox="1">
            <a:spLocks noGrp="1"/>
          </p:cNvSpPr>
          <p:nvPr>
            <p:ph type="title"/>
          </p:nvPr>
        </p:nvSpPr>
        <p:spPr>
          <a:prstGeom prst="rect">
            <a:avLst/>
          </a:prstGeom>
        </p:spPr>
        <p:txBody>
          <a:bodyPr/>
          <a:lstStyle/>
          <a:p>
            <a:r>
              <a:t>Texto do Título</a:t>
            </a:r>
          </a:p>
        </p:txBody>
      </p:sp>
      <p:sp>
        <p:nvSpPr>
          <p:cNvPr id="73" name="Nível de Corpo Um…"/>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Nível de Corpo Um</a:t>
            </a:r>
          </a:p>
          <a:p>
            <a:pPr lvl="1"/>
            <a:r>
              <a:t>Nível de Corpo Dois</a:t>
            </a:r>
          </a:p>
          <a:p>
            <a:pPr lvl="2"/>
            <a:r>
              <a:t>Nível de Corpo Três</a:t>
            </a:r>
          </a:p>
          <a:p>
            <a:pPr lvl="3"/>
            <a:r>
              <a:t>Nível de Corpo Quatro</a:t>
            </a:r>
          </a:p>
          <a:p>
            <a:pPr lvl="4"/>
            <a:r>
              <a:t>Nível de Corpo Cinco</a:t>
            </a:r>
          </a:p>
        </p:txBody>
      </p:sp>
      <p:sp>
        <p:nvSpPr>
          <p:cNvPr id="74"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ítulo e Marcadores Alt.">
    <p:spTree>
      <p:nvGrpSpPr>
        <p:cNvPr id="1" name=""/>
        <p:cNvGrpSpPr/>
        <p:nvPr/>
      </p:nvGrpSpPr>
      <p:grpSpPr>
        <a:xfrm>
          <a:off x="0" y="0"/>
          <a:ext cx="0" cy="0"/>
          <a:chOff x="0" y="0"/>
          <a:chExt cx="0" cy="0"/>
        </a:xfrm>
      </p:grpSpPr>
      <p:sp>
        <p:nvSpPr>
          <p:cNvPr id="81" name="Texto"/>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Texto</a:t>
            </a:r>
          </a:p>
        </p:txBody>
      </p:sp>
      <p:sp>
        <p:nvSpPr>
          <p:cNvPr id="82" name="Texto do Título"/>
          <p:cNvSpPr txBox="1">
            <a:spLocks noGrp="1"/>
          </p:cNvSpPr>
          <p:nvPr>
            <p:ph type="title"/>
          </p:nvPr>
        </p:nvSpPr>
        <p:spPr>
          <a:prstGeom prst="rect">
            <a:avLst/>
          </a:prstGeom>
        </p:spPr>
        <p:txBody>
          <a:bodyPr/>
          <a:lstStyle/>
          <a:p>
            <a:r>
              <a:t>Texto do Título</a:t>
            </a:r>
          </a:p>
        </p:txBody>
      </p:sp>
      <p:sp>
        <p:nvSpPr>
          <p:cNvPr id="83" name="Nível de Corpo Um…"/>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Nível de Corpo Um</a:t>
            </a:r>
          </a:p>
          <a:p>
            <a:pPr lvl="1"/>
            <a:r>
              <a:t>Nível de Corpo Dois</a:t>
            </a:r>
          </a:p>
          <a:p>
            <a:pPr lvl="2"/>
            <a:r>
              <a:t>Nível de Corpo Três</a:t>
            </a:r>
          </a:p>
          <a:p>
            <a:pPr lvl="3"/>
            <a:r>
              <a:t>Nível de Corpo Quatro</a:t>
            </a:r>
          </a:p>
          <a:p>
            <a:pPr lvl="4"/>
            <a:r>
              <a:t>Nível de Corpo Cinco</a:t>
            </a:r>
          </a:p>
        </p:txBody>
      </p:sp>
      <p:sp>
        <p:nvSpPr>
          <p:cNvPr id="84"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ítulo, Marcadores e Foto">
    <p:bg>
      <p:bgPr>
        <a:solidFill>
          <a:srgbClr val="222222"/>
        </a:solidFill>
        <a:effectLst/>
      </p:bgPr>
    </p:bg>
    <p:spTree>
      <p:nvGrpSpPr>
        <p:cNvPr id="1" name=""/>
        <p:cNvGrpSpPr/>
        <p:nvPr/>
      </p:nvGrpSpPr>
      <p:grpSpPr>
        <a:xfrm>
          <a:off x="0" y="0"/>
          <a:ext cx="0" cy="0"/>
          <a:chOff x="0" y="0"/>
          <a:chExt cx="0" cy="0"/>
        </a:xfrm>
      </p:grpSpPr>
      <p:sp>
        <p:nvSpPr>
          <p:cNvPr id="91" name="Texto"/>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Texto</a:t>
            </a:r>
          </a:p>
        </p:txBody>
      </p:sp>
      <p:sp>
        <p:nvSpPr>
          <p:cNvPr id="92" name="Imagem"/>
          <p:cNvSpPr>
            <a:spLocks noGrp="1"/>
          </p:cNvSpPr>
          <p:nvPr>
            <p:ph type="pic" sz="half" idx="14"/>
          </p:nvPr>
        </p:nvSpPr>
        <p:spPr>
          <a:xfrm>
            <a:off x="7112000" y="1536700"/>
            <a:ext cx="5486400" cy="7797800"/>
          </a:xfrm>
          <a:prstGeom prst="rect">
            <a:avLst/>
          </a:prstGeom>
        </p:spPr>
        <p:txBody>
          <a:bodyPr lIns="91439" tIns="45719" rIns="91439" bIns="45719">
            <a:noAutofit/>
          </a:bodyPr>
          <a:lstStyle/>
          <a:p>
            <a:endParaRPr/>
          </a:p>
        </p:txBody>
      </p:sp>
      <p:sp>
        <p:nvSpPr>
          <p:cNvPr id="93" name="Texto do Título"/>
          <p:cNvSpPr txBox="1">
            <a:spLocks noGrp="1"/>
          </p:cNvSpPr>
          <p:nvPr>
            <p:ph type="title"/>
          </p:nvPr>
        </p:nvSpPr>
        <p:spPr>
          <a:xfrm>
            <a:off x="406400" y="1536700"/>
            <a:ext cx="6299200" cy="723900"/>
          </a:xfrm>
          <a:prstGeom prst="rect">
            <a:avLst/>
          </a:prstGeom>
        </p:spPr>
        <p:txBody>
          <a:bodyPr/>
          <a:lstStyle/>
          <a:p>
            <a:r>
              <a:t>Texto do Título</a:t>
            </a:r>
          </a:p>
        </p:txBody>
      </p:sp>
      <p:sp>
        <p:nvSpPr>
          <p:cNvPr id="94" name="Nível de Corpo Um…"/>
          <p:cNvSpPr txBox="1">
            <a:spLocks noGrp="1"/>
          </p:cNvSpPr>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r>
              <a:t>Nível de Corpo Um</a:t>
            </a:r>
          </a:p>
          <a:p>
            <a:pPr lvl="1"/>
            <a:r>
              <a:t>Nível de Corpo Dois</a:t>
            </a:r>
          </a:p>
          <a:p>
            <a:pPr lvl="2"/>
            <a:r>
              <a:t>Nível de Corpo Três</a:t>
            </a:r>
          </a:p>
          <a:p>
            <a:pPr lvl="3"/>
            <a:r>
              <a:t>Nível de Corpo Quatro</a:t>
            </a:r>
          </a:p>
          <a:p>
            <a:pPr lvl="4"/>
            <a:r>
              <a:t>Nível de Corpo Cinco</a:t>
            </a:r>
          </a:p>
        </p:txBody>
      </p:sp>
      <p:sp>
        <p:nvSpPr>
          <p:cNvPr id="95" name="Número do Slide"/>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ha"/>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 name="Texto do Título"/>
          <p:cNvSpPr txBox="1">
            <a:spLocks noGrp="1"/>
          </p:cNvSpPr>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r>
              <a:t>Texto do Título</a:t>
            </a:r>
          </a:p>
        </p:txBody>
      </p:sp>
      <p:sp>
        <p:nvSpPr>
          <p:cNvPr id="4" name="Nível de Corpo Um…"/>
          <p:cNvSpPr txBox="1">
            <a:spLocks noGrp="1"/>
          </p:cNvSpPr>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r>
              <a:t>Nível de Corpo Um</a:t>
            </a:r>
          </a:p>
          <a:p>
            <a:pPr lvl="1"/>
            <a:r>
              <a:t>Nível de Corpo Dois</a:t>
            </a:r>
          </a:p>
          <a:p>
            <a:pPr lvl="2"/>
            <a:r>
              <a:t>Nível de Corpo Três</a:t>
            </a:r>
          </a:p>
          <a:p>
            <a:pPr lvl="3"/>
            <a:r>
              <a:t>Nível de Corpo Quatro</a:t>
            </a:r>
          </a:p>
          <a:p>
            <a:pPr lvl="4"/>
            <a:r>
              <a:t>Nível de Corpo Cinco</a:t>
            </a:r>
          </a:p>
        </p:txBody>
      </p:sp>
      <p:sp>
        <p:nvSpPr>
          <p:cNvPr id="5" name="Número do Slide"/>
          <p:cNvSpPr txBox="1">
            <a:spLocks noGrp="1"/>
          </p:cNvSpPr>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fld id="{86CB4B4D-7CA3-9044-876B-883B54F8677D}" type="slidenum">
              <a:t>‹nº›</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ln>
            <a:noFill/>
          </a:ln>
          <a:solidFill>
            <a:schemeClr val="accent1"/>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8" Type="http://schemas.openxmlformats.org/officeDocument/2006/relationships/image" Target="../media/image9.tif"/><Relationship Id="rId3" Type="http://schemas.openxmlformats.org/officeDocument/2006/relationships/image" Target="../media/image4.jpeg"/><Relationship Id="rId7" Type="http://schemas.openxmlformats.org/officeDocument/2006/relationships/image" Target="../media/image8.tif"/><Relationship Id="rId2" Type="http://schemas.openxmlformats.org/officeDocument/2006/relationships/image" Target="../media/image3.jpeg"/><Relationship Id="rId1" Type="http://schemas.openxmlformats.org/officeDocument/2006/relationships/slideLayout" Target="../slideLayouts/slideLayout6.xml"/><Relationship Id="rId6" Type="http://schemas.openxmlformats.org/officeDocument/2006/relationships/image" Target="../media/image7.tif"/><Relationship Id="rId5" Type="http://schemas.openxmlformats.org/officeDocument/2006/relationships/image" Target="../media/image6.png"/><Relationship Id="rId10" Type="http://schemas.openxmlformats.org/officeDocument/2006/relationships/image" Target="../media/image11.tif"/><Relationship Id="rId4" Type="http://schemas.openxmlformats.org/officeDocument/2006/relationships/image" Target="../media/image5.jpeg"/><Relationship Id="rId9" Type="http://schemas.openxmlformats.org/officeDocument/2006/relationships/image" Target="../media/image10.tif"/></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6.xml"/><Relationship Id="rId4" Type="http://schemas.openxmlformats.org/officeDocument/2006/relationships/image" Target="../media/image14.tiff"/></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66" name="beet.jpeg" descr="beet.jpeg"/>
          <p:cNvPicPr>
            <a:picLocks noChangeAspect="1"/>
          </p:cNvPicPr>
          <p:nvPr/>
        </p:nvPicPr>
        <p:blipFill>
          <a:blip r:embed="rId2">
            <a:extLst/>
          </a:blip>
          <a:srcRect t="1335" b="12133"/>
          <a:stretch>
            <a:fillRect/>
          </a:stretch>
        </p:blipFill>
        <p:spPr>
          <a:xfrm>
            <a:off x="2275482" y="0"/>
            <a:ext cx="8453799" cy="9753577"/>
          </a:xfrm>
          <a:prstGeom prst="rect">
            <a:avLst/>
          </a:prstGeom>
          <a:ln w="12700">
            <a:miter lim="400000"/>
          </a:ln>
        </p:spPr>
      </p:pic>
      <p:sp>
        <p:nvSpPr>
          <p:cNvPr id="167" name="Beetlefox"/>
          <p:cNvSpPr txBox="1">
            <a:spLocks noGrp="1"/>
          </p:cNvSpPr>
          <p:nvPr>
            <p:ph type="title"/>
          </p:nvPr>
        </p:nvSpPr>
        <p:spPr>
          <a:xfrm>
            <a:off x="3890782" y="265554"/>
            <a:ext cx="5223236" cy="1583576"/>
          </a:xfrm>
          <a:prstGeom prst="rect">
            <a:avLst/>
          </a:prstGeom>
        </p:spPr>
        <p:txBody>
          <a:bodyPr/>
          <a:lstStyle>
            <a:lvl1pPr defTabSz="397256">
              <a:defRPr sz="11560">
                <a:solidFill>
                  <a:srgbClr val="FFFFFF"/>
                </a:solidFill>
                <a:effectLst>
                  <a:outerShdw blurRad="8636" dist="43180" dir="18900000" rotWithShape="0">
                    <a:srgbClr val="222222"/>
                  </a:outerShdw>
                </a:effectLst>
              </a:defRPr>
            </a:lvl1pPr>
          </a:lstStyle>
          <a:p>
            <a:pPr>
              <a:defRPr>
                <a:solidFill>
                  <a:srgbClr val="222222"/>
                </a:solidFill>
              </a:defRPr>
            </a:pPr>
            <a:r>
              <a:rPr>
                <a:solidFill>
                  <a:srgbClr val="FFFFFF"/>
                </a:solidFill>
              </a:rPr>
              <a:t>Beetlefox</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Introdução…"/>
          <p:cNvSpPr txBox="1">
            <a:spLocks noGrp="1"/>
          </p:cNvSpPr>
          <p:nvPr>
            <p:ph type="body" idx="4294967295"/>
          </p:nvPr>
        </p:nvSpPr>
        <p:spPr>
          <a:prstGeom prst="rect">
            <a:avLst/>
          </a:prstGeom>
        </p:spPr>
        <p:txBody>
          <a:bodyPr/>
          <a:lstStyle/>
          <a:p>
            <a:pPr>
              <a:buClr>
                <a:schemeClr val="accent1"/>
              </a:buClr>
              <a:buChar char="▸"/>
            </a:pPr>
            <a:r>
              <a:rPr dirty="0"/>
              <a:t>Introdução</a:t>
            </a:r>
          </a:p>
          <a:p>
            <a:pPr>
              <a:buClr>
                <a:schemeClr val="accent1"/>
              </a:buClr>
              <a:buChar char="▸"/>
            </a:pPr>
            <a:r>
              <a:rPr dirty="0"/>
              <a:t>Design</a:t>
            </a:r>
          </a:p>
          <a:p>
            <a:pPr>
              <a:buClr>
                <a:schemeClr val="accent1"/>
              </a:buClr>
              <a:buChar char="▸"/>
            </a:pPr>
            <a:r>
              <a:rPr dirty="0" err="1"/>
              <a:t>Estrutura</a:t>
            </a:r>
            <a:endParaRPr dirty="0"/>
          </a:p>
          <a:p>
            <a:pPr>
              <a:buClr>
                <a:schemeClr val="accent1"/>
              </a:buClr>
              <a:buChar char="▸"/>
            </a:pPr>
            <a:r>
              <a:rPr dirty="0" err="1"/>
              <a:t>Eletrônica</a:t>
            </a:r>
            <a:endParaRPr dirty="0"/>
          </a:p>
          <a:p>
            <a:pPr>
              <a:buClr>
                <a:schemeClr val="accent1"/>
              </a:buClr>
              <a:buChar char="▸"/>
            </a:pPr>
            <a:r>
              <a:rPr dirty="0" err="1"/>
              <a:t>Resultados</a:t>
            </a:r>
            <a:endParaRPr dirty="0"/>
          </a:p>
        </p:txBody>
      </p:sp>
      <p:sp>
        <p:nvSpPr>
          <p:cNvPr id="170" name="Sumário"/>
          <p:cNvSpPr txBox="1"/>
          <p:nvPr/>
        </p:nvSpPr>
        <p:spPr>
          <a:xfrm>
            <a:off x="406400" y="335277"/>
            <a:ext cx="11176000" cy="756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spAutoFit/>
          </a:bodyPr>
          <a:lstStyle>
            <a:lvl1pPr>
              <a:lnSpc>
                <a:spcPct val="80000"/>
              </a:lnSpc>
              <a:spcBef>
                <a:spcPts val="2800"/>
              </a:spcBef>
              <a:defRPr sz="5200" cap="all">
                <a:solidFill>
                  <a:schemeClr val="accent1"/>
                </a:solidFill>
                <a:latin typeface="+mn-lt"/>
                <a:ea typeface="+mn-ea"/>
                <a:cs typeface="+mn-cs"/>
                <a:sym typeface="DIN Condensed"/>
              </a:defRPr>
            </a:lvl1pPr>
          </a:lstStyle>
          <a:p>
            <a:r>
              <a:rPr lang="pt-BR" dirty="0"/>
              <a:t>índice</a:t>
            </a:r>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2" name="Introdução"/>
          <p:cNvSpPr txBox="1">
            <a:spLocks noGrp="1"/>
          </p:cNvSpPr>
          <p:nvPr>
            <p:ph type="body" idx="13"/>
          </p:nvPr>
        </p:nvSpPr>
        <p:spPr>
          <a:xfrm>
            <a:off x="406400" y="335277"/>
            <a:ext cx="11176000" cy="756923"/>
          </a:xfrm>
          <a:prstGeom prst="rect">
            <a:avLst/>
          </a:prstGeom>
        </p:spPr>
        <p:txBody>
          <a:bodyPr/>
          <a:lstStyle>
            <a:lvl1pPr defTabSz="584200">
              <a:spcBef>
                <a:spcPts val="2800"/>
              </a:spcBef>
              <a:defRPr sz="5200" spc="0">
                <a:solidFill>
                  <a:schemeClr val="accent1"/>
                </a:solidFill>
                <a:latin typeface="+mn-lt"/>
                <a:ea typeface="+mn-ea"/>
                <a:cs typeface="+mn-cs"/>
                <a:sym typeface="DIN Condensed"/>
              </a:defRPr>
            </a:lvl1pPr>
          </a:lstStyle>
          <a:p>
            <a:r>
              <a:t>Introdução</a:t>
            </a:r>
          </a:p>
        </p:txBody>
      </p:sp>
      <p:sp>
        <p:nvSpPr>
          <p:cNvPr id="173" name="O Robô Beetle Fox foi desenvolvido por quatro novos integrantes da Engenharia do Insper e da Equipe SMASH: Kevin Liu, Vítor Parizotto, Pedro Azambuja e Rebeca Moreno. Entretanto, com o apoio de toda a equipe, dos técnicos do FabLab e do TechLab, que nos auxiliaram em cada passo, pois não tínhamos muita experiência no assunto. Assim, com a ajuda deles, conseguimos melhorar e iterar nossos protótipos, adquirindo bastante experiência em manufatura, eletrônica, programação e robótica em geral.…"/>
          <p:cNvSpPr txBox="1"/>
          <p:nvPr/>
        </p:nvSpPr>
        <p:spPr>
          <a:xfrm>
            <a:off x="7006204" y="2642951"/>
            <a:ext cx="5697992" cy="525785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lvl="2" algn="just">
              <a:spcBef>
                <a:spcPts val="1800"/>
              </a:spcBef>
              <a:defRPr>
                <a:solidFill>
                  <a:srgbClr val="5C5C5C"/>
                </a:solidFill>
                <a:latin typeface="Iowan Old Style"/>
                <a:ea typeface="Iowan Old Style"/>
                <a:cs typeface="Iowan Old Style"/>
                <a:sym typeface="Iowan Old Style"/>
              </a:defRPr>
            </a:pPr>
            <a:r>
              <a:rPr dirty="0"/>
              <a:t>O </a:t>
            </a:r>
            <a:r>
              <a:rPr dirty="0" err="1"/>
              <a:t>robô</a:t>
            </a:r>
            <a:r>
              <a:rPr dirty="0"/>
              <a:t> </a:t>
            </a:r>
            <a:r>
              <a:rPr dirty="0" err="1"/>
              <a:t>Beetlefox</a:t>
            </a:r>
            <a:r>
              <a:rPr dirty="0"/>
              <a:t> </a:t>
            </a:r>
            <a:r>
              <a:rPr dirty="0" err="1"/>
              <a:t>foi</a:t>
            </a:r>
            <a:r>
              <a:rPr dirty="0"/>
              <a:t> </a:t>
            </a:r>
            <a:r>
              <a:rPr dirty="0" err="1"/>
              <a:t>desenvolvido</a:t>
            </a:r>
            <a:r>
              <a:rPr dirty="0"/>
              <a:t> </a:t>
            </a:r>
            <a:r>
              <a:rPr dirty="0" err="1"/>
              <a:t>por</a:t>
            </a:r>
            <a:r>
              <a:rPr dirty="0"/>
              <a:t> </a:t>
            </a:r>
            <a:r>
              <a:rPr dirty="0" err="1"/>
              <a:t>quatro</a:t>
            </a:r>
            <a:r>
              <a:rPr dirty="0"/>
              <a:t> </a:t>
            </a:r>
            <a:r>
              <a:rPr dirty="0" err="1"/>
              <a:t>estudantes</a:t>
            </a:r>
            <a:r>
              <a:rPr dirty="0"/>
              <a:t> de </a:t>
            </a:r>
            <a:r>
              <a:rPr dirty="0" err="1"/>
              <a:t>Engenharia</a:t>
            </a:r>
            <a:r>
              <a:rPr dirty="0"/>
              <a:t> do </a:t>
            </a:r>
            <a:r>
              <a:rPr dirty="0" err="1"/>
              <a:t>Insper</a:t>
            </a:r>
            <a:r>
              <a:rPr lang="pt-BR" dirty="0"/>
              <a:t>, integrantes do</a:t>
            </a:r>
            <a:r>
              <a:rPr dirty="0"/>
              <a:t> SMASH: Kevin Liu, </a:t>
            </a:r>
            <a:r>
              <a:rPr dirty="0" err="1"/>
              <a:t>Vítor</a:t>
            </a:r>
            <a:r>
              <a:rPr dirty="0"/>
              <a:t> </a:t>
            </a:r>
            <a:r>
              <a:rPr dirty="0" err="1"/>
              <a:t>Parizotto</a:t>
            </a:r>
            <a:r>
              <a:rPr dirty="0"/>
              <a:t>, Pedro </a:t>
            </a:r>
            <a:r>
              <a:rPr dirty="0" err="1"/>
              <a:t>Azambuja</a:t>
            </a:r>
            <a:r>
              <a:rPr dirty="0"/>
              <a:t> e Rebeca Moreno</a:t>
            </a:r>
            <a:r>
              <a:rPr lang="en-US" dirty="0"/>
              <a:t> (</a:t>
            </a:r>
            <a:r>
              <a:rPr lang="en-US" dirty="0" err="1"/>
              <a:t>Figura</a:t>
            </a:r>
            <a:r>
              <a:rPr lang="en-US" dirty="0"/>
              <a:t> 1)</a:t>
            </a:r>
            <a:r>
              <a:rPr dirty="0"/>
              <a:t>. Com o </a:t>
            </a:r>
            <a:r>
              <a:rPr dirty="0" err="1"/>
              <a:t>apoio</a:t>
            </a:r>
            <a:r>
              <a:rPr dirty="0"/>
              <a:t> de </a:t>
            </a:r>
            <a:r>
              <a:rPr dirty="0" err="1"/>
              <a:t>toda</a:t>
            </a:r>
            <a:r>
              <a:rPr dirty="0"/>
              <a:t> a </a:t>
            </a:r>
            <a:r>
              <a:rPr dirty="0" err="1"/>
              <a:t>equipe</a:t>
            </a:r>
            <a:r>
              <a:rPr dirty="0"/>
              <a:t> do Smash, </a:t>
            </a:r>
            <a:r>
              <a:rPr dirty="0" err="1"/>
              <a:t>assim</a:t>
            </a:r>
            <a:r>
              <a:rPr dirty="0"/>
              <a:t> </a:t>
            </a:r>
            <a:r>
              <a:rPr dirty="0" err="1"/>
              <a:t>como</a:t>
            </a:r>
            <a:r>
              <a:rPr dirty="0"/>
              <a:t> dos </a:t>
            </a:r>
            <a:r>
              <a:rPr dirty="0" err="1"/>
              <a:t>técnicos</a:t>
            </a:r>
            <a:r>
              <a:rPr dirty="0"/>
              <a:t> do </a:t>
            </a:r>
            <a:r>
              <a:rPr dirty="0" err="1"/>
              <a:t>FabLab</a:t>
            </a:r>
            <a:r>
              <a:rPr dirty="0"/>
              <a:t> (</a:t>
            </a:r>
            <a:r>
              <a:rPr dirty="0" err="1"/>
              <a:t>Laboratório</a:t>
            </a:r>
            <a:r>
              <a:rPr dirty="0"/>
              <a:t> de </a:t>
            </a:r>
            <a:r>
              <a:rPr dirty="0" err="1"/>
              <a:t>fabricação</a:t>
            </a:r>
            <a:r>
              <a:rPr dirty="0"/>
              <a:t>) e do </a:t>
            </a:r>
            <a:r>
              <a:rPr dirty="0" err="1"/>
              <a:t>TechLab</a:t>
            </a:r>
            <a:r>
              <a:rPr dirty="0"/>
              <a:t> (</a:t>
            </a:r>
            <a:r>
              <a:rPr dirty="0" err="1"/>
              <a:t>Laboratório</a:t>
            </a:r>
            <a:r>
              <a:rPr dirty="0"/>
              <a:t> de </a:t>
            </a:r>
            <a:r>
              <a:rPr lang="pt-BR" dirty="0"/>
              <a:t>m</a:t>
            </a:r>
            <a:r>
              <a:rPr dirty="0" err="1"/>
              <a:t>anufatura</a:t>
            </a:r>
            <a:r>
              <a:rPr dirty="0"/>
              <a:t>). Como </a:t>
            </a:r>
            <a:r>
              <a:rPr dirty="0" err="1"/>
              <a:t>já</a:t>
            </a:r>
            <a:r>
              <a:rPr dirty="0"/>
              <a:t> </a:t>
            </a:r>
            <a:r>
              <a:rPr dirty="0" err="1"/>
              <a:t>havíamos</a:t>
            </a:r>
            <a:r>
              <a:rPr dirty="0"/>
              <a:t> </a:t>
            </a:r>
            <a:r>
              <a:rPr dirty="0" err="1"/>
              <a:t>participado</a:t>
            </a:r>
            <a:r>
              <a:rPr dirty="0"/>
              <a:t> da Winter Challenge XIII (</a:t>
            </a:r>
            <a:r>
              <a:rPr dirty="0" err="1"/>
              <a:t>competição</a:t>
            </a:r>
            <a:r>
              <a:rPr dirty="0"/>
              <a:t> de </a:t>
            </a:r>
            <a:r>
              <a:rPr dirty="0" err="1"/>
              <a:t>Robôs</a:t>
            </a:r>
            <a:r>
              <a:rPr dirty="0"/>
              <a:t> de </a:t>
            </a:r>
            <a:r>
              <a:rPr dirty="0" err="1"/>
              <a:t>Batalha</a:t>
            </a:r>
            <a:r>
              <a:rPr dirty="0"/>
              <a:t> que </a:t>
            </a:r>
            <a:r>
              <a:rPr dirty="0" err="1"/>
              <a:t>ocorre</a:t>
            </a:r>
            <a:r>
              <a:rPr dirty="0"/>
              <a:t> </a:t>
            </a:r>
            <a:r>
              <a:rPr dirty="0" err="1"/>
              <a:t>uma</a:t>
            </a:r>
            <a:r>
              <a:rPr dirty="0"/>
              <a:t> </a:t>
            </a:r>
            <a:r>
              <a:rPr dirty="0" err="1"/>
              <a:t>vez</a:t>
            </a:r>
            <a:r>
              <a:rPr dirty="0"/>
              <a:t> </a:t>
            </a:r>
            <a:r>
              <a:rPr dirty="0" err="1"/>
              <a:t>por</a:t>
            </a:r>
            <a:r>
              <a:rPr dirty="0"/>
              <a:t> </a:t>
            </a:r>
            <a:r>
              <a:rPr dirty="0" err="1"/>
              <a:t>ano</a:t>
            </a:r>
            <a:r>
              <a:rPr dirty="0"/>
              <a:t>), </a:t>
            </a:r>
            <a:r>
              <a:rPr dirty="0" err="1"/>
              <a:t>em</a:t>
            </a:r>
            <a:r>
              <a:rPr dirty="0"/>
              <a:t> 2017, </a:t>
            </a:r>
            <a:r>
              <a:rPr dirty="0" err="1"/>
              <a:t>pudemos</a:t>
            </a:r>
            <a:r>
              <a:rPr dirty="0"/>
              <a:t> </a:t>
            </a:r>
            <a:r>
              <a:rPr dirty="0" err="1"/>
              <a:t>melhorar</a:t>
            </a:r>
            <a:r>
              <a:rPr dirty="0"/>
              <a:t> </a:t>
            </a:r>
            <a:r>
              <a:rPr dirty="0" err="1"/>
              <a:t>nosso</a:t>
            </a:r>
            <a:r>
              <a:rPr dirty="0"/>
              <a:t> </a:t>
            </a:r>
            <a:r>
              <a:rPr dirty="0" err="1"/>
              <a:t>Beetlefox</a:t>
            </a:r>
            <a:r>
              <a:rPr dirty="0"/>
              <a:t>, </a:t>
            </a:r>
            <a:r>
              <a:rPr dirty="0" err="1"/>
              <a:t>adquirindo</a:t>
            </a:r>
            <a:r>
              <a:rPr dirty="0"/>
              <a:t> </a:t>
            </a:r>
            <a:r>
              <a:rPr dirty="0" err="1"/>
              <a:t>mais</a:t>
            </a:r>
            <a:r>
              <a:rPr dirty="0"/>
              <a:t> </a:t>
            </a:r>
            <a:r>
              <a:rPr dirty="0" err="1"/>
              <a:t>experiência</a:t>
            </a:r>
            <a:r>
              <a:rPr dirty="0"/>
              <a:t> </a:t>
            </a:r>
            <a:r>
              <a:rPr dirty="0" err="1"/>
              <a:t>em</a:t>
            </a:r>
            <a:r>
              <a:rPr dirty="0"/>
              <a:t> </a:t>
            </a:r>
            <a:r>
              <a:rPr dirty="0" err="1"/>
              <a:t>manufatura</a:t>
            </a:r>
            <a:r>
              <a:rPr dirty="0"/>
              <a:t> e </a:t>
            </a:r>
            <a:r>
              <a:rPr dirty="0" err="1"/>
              <a:t>eletrônica</a:t>
            </a:r>
            <a:r>
              <a:rPr dirty="0"/>
              <a:t>.</a:t>
            </a:r>
          </a:p>
          <a:p>
            <a:pPr algn="just">
              <a:spcBef>
                <a:spcPts val="1800"/>
              </a:spcBef>
              <a:defRPr>
                <a:solidFill>
                  <a:srgbClr val="5C5C5C"/>
                </a:solidFill>
                <a:latin typeface="Iowan Old Style"/>
                <a:ea typeface="Iowan Old Style"/>
                <a:cs typeface="Iowan Old Style"/>
                <a:sym typeface="Iowan Old Style"/>
              </a:defRPr>
            </a:pPr>
            <a:r>
              <a:rPr dirty="0" err="1"/>
              <a:t>Em</a:t>
            </a:r>
            <a:r>
              <a:rPr dirty="0"/>
              <a:t> 2018, o </a:t>
            </a:r>
            <a:r>
              <a:rPr dirty="0" err="1"/>
              <a:t>nosso</a:t>
            </a:r>
            <a:r>
              <a:rPr dirty="0"/>
              <a:t> </a:t>
            </a:r>
            <a:r>
              <a:rPr dirty="0" err="1"/>
              <a:t>robô</a:t>
            </a:r>
            <a:r>
              <a:rPr dirty="0"/>
              <a:t> </a:t>
            </a:r>
            <a:r>
              <a:rPr dirty="0" err="1"/>
              <a:t>participou</a:t>
            </a:r>
            <a:r>
              <a:rPr dirty="0"/>
              <a:t> da Winter Challenge XIV com </a:t>
            </a:r>
            <a:r>
              <a:rPr dirty="0" err="1"/>
              <a:t>uma</a:t>
            </a:r>
            <a:r>
              <a:rPr dirty="0"/>
              <a:t> </a:t>
            </a:r>
            <a:r>
              <a:rPr dirty="0" err="1"/>
              <a:t>arma</a:t>
            </a:r>
            <a:r>
              <a:rPr dirty="0"/>
              <a:t> horizontal </a:t>
            </a:r>
            <a:r>
              <a:rPr dirty="0" err="1"/>
              <a:t>ativa</a:t>
            </a:r>
            <a:r>
              <a:rPr dirty="0"/>
              <a:t>, </a:t>
            </a:r>
            <a:r>
              <a:rPr dirty="0" err="1"/>
              <a:t>fazendo</a:t>
            </a:r>
            <a:r>
              <a:rPr dirty="0"/>
              <a:t> </a:t>
            </a:r>
            <a:r>
              <a:rPr dirty="0" err="1"/>
              <a:t>parte</a:t>
            </a:r>
            <a:r>
              <a:rPr dirty="0"/>
              <a:t> da </a:t>
            </a:r>
            <a:r>
              <a:rPr dirty="0" err="1"/>
              <a:t>categoria</a:t>
            </a:r>
            <a:r>
              <a:rPr dirty="0"/>
              <a:t> </a:t>
            </a:r>
            <a:r>
              <a:rPr dirty="0" err="1"/>
              <a:t>Beetleweight</a:t>
            </a:r>
            <a:r>
              <a:rPr dirty="0"/>
              <a:t> (</a:t>
            </a:r>
            <a:r>
              <a:rPr dirty="0" err="1"/>
              <a:t>até</a:t>
            </a:r>
            <a:r>
              <a:rPr dirty="0"/>
              <a:t> 1,36 kg).</a:t>
            </a:r>
          </a:p>
        </p:txBody>
      </p:sp>
      <p:pic>
        <p:nvPicPr>
          <p:cNvPr id="174" name="image1.JPG" descr="image1.JPG"/>
          <p:cNvPicPr>
            <a:picLocks noChangeAspect="1"/>
          </p:cNvPicPr>
          <p:nvPr/>
        </p:nvPicPr>
        <p:blipFill>
          <a:blip r:embed="rId2">
            <a:extLst/>
          </a:blip>
          <a:stretch>
            <a:fillRect/>
          </a:stretch>
        </p:blipFill>
        <p:spPr>
          <a:xfrm>
            <a:off x="279878" y="2159711"/>
            <a:ext cx="6357079" cy="6224331"/>
          </a:xfrm>
          <a:prstGeom prst="rect">
            <a:avLst/>
          </a:prstGeom>
          <a:ln w="12700">
            <a:miter lim="400000"/>
          </a:ln>
        </p:spPr>
      </p:pic>
      <p:sp>
        <p:nvSpPr>
          <p:cNvPr id="175" name="Figura 1: Criadores do robô Beetlefox"/>
          <p:cNvSpPr txBox="1"/>
          <p:nvPr/>
        </p:nvSpPr>
        <p:spPr>
          <a:xfrm>
            <a:off x="1464538" y="8571896"/>
            <a:ext cx="3996615" cy="37460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defTabSz="355600">
              <a:spcBef>
                <a:spcPts val="0"/>
              </a:spcBef>
              <a:defRPr sz="1800" i="1">
                <a:solidFill>
                  <a:srgbClr val="454545"/>
                </a:solidFill>
                <a:latin typeface="Helvetica Neue"/>
                <a:ea typeface="Helvetica Neue"/>
                <a:cs typeface="Helvetica Neue"/>
                <a:sym typeface="Helvetica Neue"/>
              </a:defRPr>
            </a:lvl1pPr>
          </a:lstStyle>
          <a:p>
            <a:r>
              <a:t>Figura 1: Criadores do robô Beetlefox </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radio9x.jpg" descr="radio9x.jpg"/>
          <p:cNvPicPr>
            <a:picLocks noChangeAspect="1"/>
          </p:cNvPicPr>
          <p:nvPr/>
        </p:nvPicPr>
        <p:blipFill>
          <a:blip r:embed="rId2">
            <a:extLst/>
          </a:blip>
          <a:stretch>
            <a:fillRect/>
          </a:stretch>
        </p:blipFill>
        <p:spPr>
          <a:xfrm>
            <a:off x="9733236" y="3565055"/>
            <a:ext cx="1090506" cy="1543703"/>
          </a:xfrm>
          <a:prstGeom prst="rect">
            <a:avLst/>
          </a:prstGeom>
          <a:ln w="12700">
            <a:miter lim="400000"/>
          </a:ln>
        </p:spPr>
      </p:pic>
      <p:pic>
        <p:nvPicPr>
          <p:cNvPr id="178" name="receptor.jpg" descr="receptor.jpg"/>
          <p:cNvPicPr>
            <a:picLocks noChangeAspect="1"/>
          </p:cNvPicPr>
          <p:nvPr/>
        </p:nvPicPr>
        <p:blipFill>
          <a:blip r:embed="rId3">
            <a:extLst/>
          </a:blip>
          <a:stretch>
            <a:fillRect/>
          </a:stretch>
        </p:blipFill>
        <p:spPr>
          <a:xfrm>
            <a:off x="9341720" y="1691119"/>
            <a:ext cx="1863443" cy="1863444"/>
          </a:xfrm>
          <a:prstGeom prst="rect">
            <a:avLst/>
          </a:prstGeom>
          <a:ln w="12700">
            <a:miter lim="400000"/>
          </a:ln>
        </p:spPr>
      </p:pic>
      <p:pic>
        <p:nvPicPr>
          <p:cNvPr id="179" name="motorbrush.jpg" descr="motorbrush.jpg"/>
          <p:cNvPicPr>
            <a:picLocks noChangeAspect="1"/>
          </p:cNvPicPr>
          <p:nvPr/>
        </p:nvPicPr>
        <p:blipFill>
          <a:blip r:embed="rId4">
            <a:extLst/>
          </a:blip>
          <a:stretch>
            <a:fillRect/>
          </a:stretch>
        </p:blipFill>
        <p:spPr>
          <a:xfrm>
            <a:off x="6585874" y="1972971"/>
            <a:ext cx="1006999" cy="1007000"/>
          </a:xfrm>
          <a:prstGeom prst="rect">
            <a:avLst/>
          </a:prstGeom>
          <a:ln w="12700">
            <a:miter lim="400000"/>
          </a:ln>
        </p:spPr>
      </p:pic>
      <p:pic>
        <p:nvPicPr>
          <p:cNvPr id="180" name="esc.png" descr="esc.png"/>
          <p:cNvPicPr>
            <a:picLocks noChangeAspect="1"/>
          </p:cNvPicPr>
          <p:nvPr/>
        </p:nvPicPr>
        <p:blipFill>
          <a:blip r:embed="rId5">
            <a:extLst/>
          </a:blip>
          <a:stretch>
            <a:fillRect/>
          </a:stretch>
        </p:blipFill>
        <p:spPr>
          <a:xfrm>
            <a:off x="6330516" y="4049003"/>
            <a:ext cx="1271766" cy="950102"/>
          </a:xfrm>
          <a:prstGeom prst="rect">
            <a:avLst/>
          </a:prstGeom>
          <a:ln w="12700">
            <a:miter lim="400000"/>
          </a:ln>
        </p:spPr>
      </p:pic>
      <p:sp>
        <p:nvSpPr>
          <p:cNvPr id="181" name="Turnigy Aerodrive"/>
          <p:cNvSpPr txBox="1"/>
          <p:nvPr/>
        </p:nvSpPr>
        <p:spPr>
          <a:xfrm>
            <a:off x="6482627" y="3113881"/>
            <a:ext cx="1271766" cy="26279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spcBef>
                <a:spcPts val="1400"/>
              </a:spcBef>
              <a:defRPr sz="1100" i="1" spc="11">
                <a:solidFill>
                  <a:srgbClr val="5C5C5C"/>
                </a:solidFill>
                <a:latin typeface="Helvetica Neue"/>
                <a:ea typeface="Helvetica Neue"/>
                <a:cs typeface="Helvetica Neue"/>
                <a:sym typeface="Helvetica Neue"/>
              </a:defRPr>
            </a:lvl1pPr>
          </a:lstStyle>
          <a:p>
            <a:r>
              <a:rPr dirty="0" err="1"/>
              <a:t>Turnigy</a:t>
            </a:r>
            <a:r>
              <a:rPr dirty="0"/>
              <a:t> </a:t>
            </a:r>
            <a:r>
              <a:rPr dirty="0" err="1"/>
              <a:t>Aerodrive</a:t>
            </a:r>
            <a:endParaRPr dirty="0"/>
          </a:p>
        </p:txBody>
      </p:sp>
      <p:sp>
        <p:nvSpPr>
          <p:cNvPr id="182" name="Receptor Turnigy"/>
          <p:cNvSpPr txBox="1"/>
          <p:nvPr/>
        </p:nvSpPr>
        <p:spPr>
          <a:xfrm>
            <a:off x="9702886" y="3113881"/>
            <a:ext cx="1199910" cy="26279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spcBef>
                <a:spcPts val="1400"/>
              </a:spcBef>
              <a:defRPr sz="1100" i="1" spc="11">
                <a:solidFill>
                  <a:srgbClr val="5C5C5C"/>
                </a:solidFill>
                <a:latin typeface="Helvetica Neue"/>
                <a:ea typeface="Helvetica Neue"/>
                <a:cs typeface="Helvetica Neue"/>
                <a:sym typeface="Helvetica Neue"/>
              </a:defRPr>
            </a:lvl1pPr>
          </a:lstStyle>
          <a:p>
            <a:r>
              <a:rPr dirty="0"/>
              <a:t>Receptor </a:t>
            </a:r>
            <a:r>
              <a:rPr dirty="0" err="1"/>
              <a:t>Turnigy</a:t>
            </a:r>
            <a:endParaRPr dirty="0"/>
          </a:p>
        </p:txBody>
      </p:sp>
      <p:sp>
        <p:nvSpPr>
          <p:cNvPr id="183" name="ESC"/>
          <p:cNvSpPr txBox="1"/>
          <p:nvPr/>
        </p:nvSpPr>
        <p:spPr>
          <a:xfrm>
            <a:off x="6787441" y="5165337"/>
            <a:ext cx="395238" cy="2627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spcBef>
                <a:spcPts val="1400"/>
              </a:spcBef>
              <a:defRPr sz="1100" i="1" spc="11">
                <a:solidFill>
                  <a:srgbClr val="5C5C5C"/>
                </a:solidFill>
                <a:latin typeface="Helvetica Neue"/>
                <a:ea typeface="Helvetica Neue"/>
                <a:cs typeface="Helvetica Neue"/>
                <a:sym typeface="Helvetica Neue"/>
              </a:defRPr>
            </a:lvl1pPr>
          </a:lstStyle>
          <a:p>
            <a:r>
              <a:rPr dirty="0"/>
              <a:t>ESC</a:t>
            </a:r>
          </a:p>
        </p:txBody>
      </p:sp>
      <p:sp>
        <p:nvSpPr>
          <p:cNvPr id="184" name="Arduino Nano"/>
          <p:cNvSpPr txBox="1"/>
          <p:nvPr/>
        </p:nvSpPr>
        <p:spPr>
          <a:xfrm>
            <a:off x="8063203" y="5126405"/>
            <a:ext cx="987706" cy="26279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spcBef>
                <a:spcPts val="1400"/>
              </a:spcBef>
              <a:defRPr sz="1100" i="1" spc="11">
                <a:solidFill>
                  <a:srgbClr val="5C5C5C"/>
                </a:solidFill>
                <a:latin typeface="Helvetica Neue"/>
                <a:ea typeface="Helvetica Neue"/>
                <a:cs typeface="Helvetica Neue"/>
                <a:sym typeface="Helvetica Neue"/>
              </a:defRPr>
            </a:lvl1pPr>
          </a:lstStyle>
          <a:p>
            <a:r>
              <a:rPr dirty="0"/>
              <a:t>Arduino Nano</a:t>
            </a:r>
          </a:p>
        </p:txBody>
      </p:sp>
      <p:sp>
        <p:nvSpPr>
          <p:cNvPr id="185" name="Motor Driver DRV8833"/>
          <p:cNvSpPr txBox="1"/>
          <p:nvPr/>
        </p:nvSpPr>
        <p:spPr>
          <a:xfrm>
            <a:off x="11205163" y="3095598"/>
            <a:ext cx="1544549" cy="26279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spcBef>
                <a:spcPts val="1400"/>
              </a:spcBef>
              <a:defRPr sz="1100" i="1" spc="11">
                <a:solidFill>
                  <a:srgbClr val="5C5C5C"/>
                </a:solidFill>
                <a:latin typeface="Helvetica Neue"/>
                <a:ea typeface="Helvetica Neue"/>
                <a:cs typeface="Helvetica Neue"/>
                <a:sym typeface="Helvetica Neue"/>
              </a:defRPr>
            </a:lvl1pPr>
          </a:lstStyle>
          <a:p>
            <a:r>
              <a:t>Motor Driver DRV8833</a:t>
            </a:r>
          </a:p>
        </p:txBody>
      </p:sp>
      <p:sp>
        <p:nvSpPr>
          <p:cNvPr id="186" name="Controle"/>
          <p:cNvSpPr txBox="1"/>
          <p:nvPr/>
        </p:nvSpPr>
        <p:spPr>
          <a:xfrm>
            <a:off x="9881266" y="5165337"/>
            <a:ext cx="658432" cy="2627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spcBef>
                <a:spcPts val="1400"/>
              </a:spcBef>
              <a:defRPr sz="1100" i="1" spc="11">
                <a:solidFill>
                  <a:srgbClr val="5C5C5C"/>
                </a:solidFill>
                <a:latin typeface="Helvetica Neue"/>
                <a:ea typeface="Helvetica Neue"/>
                <a:cs typeface="Helvetica Neue"/>
                <a:sym typeface="Helvetica Neue"/>
              </a:defRPr>
            </a:lvl1pPr>
          </a:lstStyle>
          <a:p>
            <a:r>
              <a:rPr dirty="0" err="1"/>
              <a:t>Controle</a:t>
            </a:r>
            <a:endParaRPr dirty="0"/>
          </a:p>
        </p:txBody>
      </p:sp>
      <p:pic>
        <p:nvPicPr>
          <p:cNvPr id="187" name="Imagem" descr="Imagem"/>
          <p:cNvPicPr>
            <a:picLocks noChangeAspect="1"/>
          </p:cNvPicPr>
          <p:nvPr/>
        </p:nvPicPr>
        <p:blipFill>
          <a:blip r:embed="rId6">
            <a:extLst/>
          </a:blip>
          <a:stretch>
            <a:fillRect/>
          </a:stretch>
        </p:blipFill>
        <p:spPr>
          <a:xfrm>
            <a:off x="11328461" y="4049003"/>
            <a:ext cx="1297953" cy="950102"/>
          </a:xfrm>
          <a:prstGeom prst="rect">
            <a:avLst/>
          </a:prstGeom>
          <a:ln w="12700">
            <a:miter lim="400000"/>
          </a:ln>
        </p:spPr>
      </p:pic>
      <p:sp>
        <p:nvSpPr>
          <p:cNvPr id="188" name="Bateria LiPo"/>
          <p:cNvSpPr txBox="1"/>
          <p:nvPr/>
        </p:nvSpPr>
        <p:spPr>
          <a:xfrm>
            <a:off x="11534156" y="5165337"/>
            <a:ext cx="886563" cy="26278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spcBef>
                <a:spcPts val="1400"/>
              </a:spcBef>
              <a:defRPr sz="1100" i="1" spc="11">
                <a:solidFill>
                  <a:srgbClr val="5C5C5C"/>
                </a:solidFill>
                <a:latin typeface="Helvetica Neue"/>
                <a:ea typeface="Helvetica Neue"/>
                <a:cs typeface="Helvetica Neue"/>
                <a:sym typeface="Helvetica Neue"/>
              </a:defRPr>
            </a:lvl1pPr>
          </a:lstStyle>
          <a:p>
            <a:r>
              <a:t>Bateria LiPo</a:t>
            </a:r>
          </a:p>
        </p:txBody>
      </p:sp>
      <p:pic>
        <p:nvPicPr>
          <p:cNvPr id="189" name="Imagem" descr="Imagem"/>
          <p:cNvPicPr>
            <a:picLocks noChangeAspect="1"/>
          </p:cNvPicPr>
          <p:nvPr/>
        </p:nvPicPr>
        <p:blipFill>
          <a:blip r:embed="rId7">
            <a:extLst/>
          </a:blip>
          <a:stretch>
            <a:fillRect/>
          </a:stretch>
        </p:blipFill>
        <p:spPr>
          <a:xfrm>
            <a:off x="8164346" y="2113625"/>
            <a:ext cx="886563" cy="885198"/>
          </a:xfrm>
          <a:prstGeom prst="rect">
            <a:avLst/>
          </a:prstGeom>
          <a:ln w="12700">
            <a:miter lim="400000"/>
          </a:ln>
        </p:spPr>
      </p:pic>
      <p:sp>
        <p:nvSpPr>
          <p:cNvPr id="190" name="Micro Motor 50:1"/>
          <p:cNvSpPr txBox="1"/>
          <p:nvPr/>
        </p:nvSpPr>
        <p:spPr>
          <a:xfrm>
            <a:off x="8107835" y="3093433"/>
            <a:ext cx="1271766" cy="26279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spcBef>
                <a:spcPts val="1400"/>
              </a:spcBef>
              <a:defRPr sz="1100" i="1" spc="11">
                <a:solidFill>
                  <a:srgbClr val="5C5C5C"/>
                </a:solidFill>
                <a:latin typeface="Helvetica Neue"/>
                <a:ea typeface="Helvetica Neue"/>
                <a:cs typeface="Helvetica Neue"/>
                <a:sym typeface="Helvetica Neue"/>
              </a:defRPr>
            </a:lvl1pPr>
          </a:lstStyle>
          <a:p>
            <a:r>
              <a:rPr dirty="0"/>
              <a:t>Micro Motor 50:1</a:t>
            </a:r>
          </a:p>
        </p:txBody>
      </p:sp>
      <p:sp>
        <p:nvSpPr>
          <p:cNvPr id="191" name="Tendo em vista que equipe já possuía motores DC, motores Brushless Turnigy, Arduino Nano, ESC (Electronic Speed Controller), Receptor Turnigy 9x, L298 Motor Driver, Rodas e fios, comprados no mesmo ano, não precisamos comprar muita coisa, além dos componentes extras para imprevistos.…"/>
          <p:cNvSpPr txBox="1"/>
          <p:nvPr/>
        </p:nvSpPr>
        <p:spPr>
          <a:xfrm>
            <a:off x="656638" y="1700049"/>
            <a:ext cx="5188735" cy="759182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p>
            <a:pPr algn="just">
              <a:spcBef>
                <a:spcPts val="1400"/>
              </a:spcBef>
              <a:defRPr sz="1900" spc="19">
                <a:solidFill>
                  <a:srgbClr val="5C5C5C"/>
                </a:solidFill>
                <a:latin typeface="Iowan Old Style"/>
                <a:ea typeface="Iowan Old Style"/>
                <a:cs typeface="Iowan Old Style"/>
                <a:sym typeface="Iowan Old Style"/>
              </a:defRPr>
            </a:pPr>
            <a:r>
              <a:rPr dirty="0" err="1">
                <a:solidFill>
                  <a:schemeClr val="bg1"/>
                </a:solidFill>
              </a:rPr>
              <a:t>Os</a:t>
            </a:r>
            <a:r>
              <a:rPr dirty="0">
                <a:solidFill>
                  <a:schemeClr val="bg1"/>
                </a:solidFill>
              </a:rPr>
              <a:t> </a:t>
            </a:r>
            <a:r>
              <a:rPr dirty="0" err="1">
                <a:solidFill>
                  <a:schemeClr val="bg1"/>
                </a:solidFill>
              </a:rPr>
              <a:t>componentes</a:t>
            </a:r>
            <a:r>
              <a:rPr dirty="0">
                <a:solidFill>
                  <a:schemeClr val="bg1"/>
                </a:solidFill>
              </a:rPr>
              <a:t> que </a:t>
            </a:r>
            <a:r>
              <a:rPr dirty="0" err="1">
                <a:solidFill>
                  <a:schemeClr val="bg1"/>
                </a:solidFill>
              </a:rPr>
              <a:t>usamos</a:t>
            </a:r>
            <a:r>
              <a:rPr dirty="0">
                <a:solidFill>
                  <a:schemeClr val="bg1"/>
                </a:solidFill>
              </a:rPr>
              <a:t> </a:t>
            </a:r>
            <a:r>
              <a:rPr dirty="0" err="1">
                <a:solidFill>
                  <a:schemeClr val="bg1"/>
                </a:solidFill>
              </a:rPr>
              <a:t>foram</a:t>
            </a:r>
            <a:r>
              <a:rPr dirty="0">
                <a:solidFill>
                  <a:schemeClr val="bg1"/>
                </a:solidFill>
              </a:rPr>
              <a:t> </a:t>
            </a:r>
            <a:r>
              <a:rPr dirty="0" err="1">
                <a:solidFill>
                  <a:schemeClr val="bg1"/>
                </a:solidFill>
              </a:rPr>
              <a:t>os</a:t>
            </a:r>
            <a:r>
              <a:rPr dirty="0">
                <a:solidFill>
                  <a:schemeClr val="bg1"/>
                </a:solidFill>
              </a:rPr>
              <a:t> </a:t>
            </a:r>
            <a:r>
              <a:rPr dirty="0" err="1">
                <a:solidFill>
                  <a:schemeClr val="bg1"/>
                </a:solidFill>
              </a:rPr>
              <a:t>mesmos</a:t>
            </a:r>
            <a:r>
              <a:rPr dirty="0">
                <a:solidFill>
                  <a:schemeClr val="bg1"/>
                </a:solidFill>
              </a:rPr>
              <a:t> de antes, com </a:t>
            </a:r>
            <a:r>
              <a:rPr dirty="0" err="1">
                <a:solidFill>
                  <a:schemeClr val="bg1"/>
                </a:solidFill>
              </a:rPr>
              <a:t>exceção</a:t>
            </a:r>
            <a:r>
              <a:rPr dirty="0">
                <a:solidFill>
                  <a:schemeClr val="bg1"/>
                </a:solidFill>
              </a:rPr>
              <a:t> de: Micro </a:t>
            </a:r>
            <a:r>
              <a:rPr dirty="0" err="1">
                <a:solidFill>
                  <a:schemeClr val="bg1"/>
                </a:solidFill>
              </a:rPr>
              <a:t>Motores</a:t>
            </a:r>
            <a:r>
              <a:rPr dirty="0">
                <a:solidFill>
                  <a:schemeClr val="bg1"/>
                </a:solidFill>
              </a:rPr>
              <a:t> 50:1 (3-9 V) e motor driver DRV8833 (2,7- 10,8 V). Com </a:t>
            </a:r>
            <a:r>
              <a:rPr dirty="0" err="1">
                <a:solidFill>
                  <a:schemeClr val="bg1"/>
                </a:solidFill>
              </a:rPr>
              <a:t>esta</a:t>
            </a:r>
            <a:r>
              <a:rPr dirty="0">
                <a:solidFill>
                  <a:schemeClr val="bg1"/>
                </a:solidFill>
              </a:rPr>
              <a:t> </a:t>
            </a:r>
            <a:r>
              <a:rPr dirty="0" err="1">
                <a:solidFill>
                  <a:schemeClr val="bg1"/>
                </a:solidFill>
              </a:rPr>
              <a:t>alteração</a:t>
            </a:r>
            <a:r>
              <a:rPr dirty="0">
                <a:solidFill>
                  <a:schemeClr val="bg1"/>
                </a:solidFill>
              </a:rPr>
              <a:t>, </a:t>
            </a:r>
            <a:r>
              <a:rPr dirty="0" err="1">
                <a:solidFill>
                  <a:schemeClr val="bg1"/>
                </a:solidFill>
              </a:rPr>
              <a:t>diminuímos</a:t>
            </a:r>
            <a:r>
              <a:rPr dirty="0">
                <a:solidFill>
                  <a:schemeClr val="bg1"/>
                </a:solidFill>
              </a:rPr>
              <a:t> o peso do </a:t>
            </a:r>
            <a:r>
              <a:rPr dirty="0" err="1">
                <a:solidFill>
                  <a:schemeClr val="bg1"/>
                </a:solidFill>
              </a:rPr>
              <a:t>robô</a:t>
            </a:r>
            <a:r>
              <a:rPr dirty="0">
                <a:solidFill>
                  <a:schemeClr val="bg1"/>
                </a:solidFill>
              </a:rPr>
              <a:t> e o </a:t>
            </a:r>
            <a:r>
              <a:rPr dirty="0" err="1">
                <a:solidFill>
                  <a:schemeClr val="bg1"/>
                </a:solidFill>
              </a:rPr>
              <a:t>espaço</a:t>
            </a:r>
            <a:r>
              <a:rPr dirty="0">
                <a:solidFill>
                  <a:schemeClr val="bg1"/>
                </a:solidFill>
              </a:rPr>
              <a:t> </a:t>
            </a:r>
            <a:r>
              <a:rPr dirty="0" err="1">
                <a:solidFill>
                  <a:schemeClr val="bg1"/>
                </a:solidFill>
              </a:rPr>
              <a:t>ocupado</a:t>
            </a:r>
            <a:r>
              <a:rPr dirty="0">
                <a:solidFill>
                  <a:schemeClr val="bg1"/>
                </a:solidFill>
              </a:rPr>
              <a:t> pela </a:t>
            </a:r>
            <a:r>
              <a:rPr dirty="0" err="1">
                <a:solidFill>
                  <a:schemeClr val="bg1"/>
                </a:solidFill>
              </a:rPr>
              <a:t>eletrônica</a:t>
            </a:r>
            <a:r>
              <a:rPr dirty="0">
                <a:solidFill>
                  <a:schemeClr val="bg1"/>
                </a:solidFill>
              </a:rPr>
              <a:t>.</a:t>
            </a:r>
            <a:r>
              <a:rPr lang="pt-BR" dirty="0">
                <a:solidFill>
                  <a:schemeClr val="bg1"/>
                </a:solidFill>
              </a:rPr>
              <a:t> Entretanto, como o driver suporta somente tensões de até 10,8 V, não pudemos continuar usando a mesma tensão de antes (14,8 V), que era fornecida por duas baterias </a:t>
            </a:r>
            <a:r>
              <a:rPr lang="pt-BR" dirty="0" err="1">
                <a:solidFill>
                  <a:schemeClr val="bg1"/>
                </a:solidFill>
              </a:rPr>
              <a:t>LiPo</a:t>
            </a:r>
            <a:r>
              <a:rPr lang="pt-BR" dirty="0">
                <a:solidFill>
                  <a:schemeClr val="bg1"/>
                </a:solidFill>
              </a:rPr>
              <a:t> de 7,4 V em série, e por isso passamos a usa-las em paralelo. Além disso, apostamos que o torque de 1,40 </a:t>
            </a:r>
            <a:r>
              <a:rPr lang="pt-BR" dirty="0" err="1">
                <a:solidFill>
                  <a:schemeClr val="bg1"/>
                </a:solidFill>
              </a:rPr>
              <a:t>kgf.cm</a:t>
            </a:r>
            <a:r>
              <a:rPr lang="pt-BR" dirty="0">
                <a:solidFill>
                  <a:schemeClr val="bg1"/>
                </a:solidFill>
              </a:rPr>
              <a:t> fornecido pelo micro motor fosse capaz de garantir uma locomoção razoável ao robô durante a batalha. Mas, a</a:t>
            </a:r>
            <a:r>
              <a:rPr dirty="0">
                <a:solidFill>
                  <a:schemeClr val="bg1"/>
                </a:solidFill>
              </a:rPr>
              <a:t>o trocar o anterior </a:t>
            </a:r>
            <a:r>
              <a:rPr dirty="0" err="1">
                <a:solidFill>
                  <a:schemeClr val="bg1"/>
                </a:solidFill>
              </a:rPr>
              <a:t>pelo</a:t>
            </a:r>
            <a:r>
              <a:rPr dirty="0">
                <a:solidFill>
                  <a:schemeClr val="bg1"/>
                </a:solidFill>
              </a:rPr>
              <a:t> micro motor </a:t>
            </a:r>
            <a:r>
              <a:rPr dirty="0" err="1">
                <a:solidFill>
                  <a:schemeClr val="bg1"/>
                </a:solidFill>
              </a:rPr>
              <a:t>citado</a:t>
            </a:r>
            <a:r>
              <a:rPr dirty="0">
                <a:solidFill>
                  <a:schemeClr val="bg1"/>
                </a:solidFill>
              </a:rPr>
              <a:t>, o torque da </a:t>
            </a:r>
            <a:r>
              <a:rPr dirty="0" err="1">
                <a:solidFill>
                  <a:schemeClr val="bg1"/>
                </a:solidFill>
              </a:rPr>
              <a:t>direção</a:t>
            </a:r>
            <a:r>
              <a:rPr dirty="0">
                <a:solidFill>
                  <a:schemeClr val="bg1"/>
                </a:solidFill>
              </a:rPr>
              <a:t> do </a:t>
            </a:r>
            <a:r>
              <a:rPr dirty="0" err="1">
                <a:solidFill>
                  <a:schemeClr val="bg1"/>
                </a:solidFill>
              </a:rPr>
              <a:t>Beetlefox</a:t>
            </a:r>
            <a:r>
              <a:rPr dirty="0">
                <a:solidFill>
                  <a:schemeClr val="bg1"/>
                </a:solidFill>
              </a:rPr>
              <a:t> </a:t>
            </a:r>
            <a:r>
              <a:rPr dirty="0" err="1">
                <a:solidFill>
                  <a:schemeClr val="bg1"/>
                </a:solidFill>
              </a:rPr>
              <a:t>diminuiu</a:t>
            </a:r>
            <a:r>
              <a:rPr dirty="0">
                <a:solidFill>
                  <a:schemeClr val="bg1"/>
                </a:solidFill>
              </a:rPr>
              <a:t>. </a:t>
            </a:r>
            <a:r>
              <a:rPr dirty="0" err="1">
                <a:solidFill>
                  <a:schemeClr val="bg1"/>
                </a:solidFill>
              </a:rPr>
              <a:t>Pois</a:t>
            </a:r>
            <a:r>
              <a:rPr dirty="0">
                <a:solidFill>
                  <a:schemeClr val="bg1"/>
                </a:solidFill>
              </a:rPr>
              <a:t> o de 12 V </a:t>
            </a:r>
            <a:r>
              <a:rPr dirty="0" err="1">
                <a:solidFill>
                  <a:schemeClr val="bg1"/>
                </a:solidFill>
              </a:rPr>
              <a:t>tinha</a:t>
            </a:r>
            <a:r>
              <a:rPr dirty="0">
                <a:solidFill>
                  <a:schemeClr val="bg1"/>
                </a:solidFill>
              </a:rPr>
              <a:t> um torque de 4,0 </a:t>
            </a:r>
            <a:r>
              <a:rPr dirty="0" err="1">
                <a:solidFill>
                  <a:schemeClr val="bg1"/>
                </a:solidFill>
              </a:rPr>
              <a:t>kgf.cm</a:t>
            </a:r>
            <a:r>
              <a:rPr dirty="0">
                <a:solidFill>
                  <a:schemeClr val="bg1"/>
                </a:solidFill>
              </a:rPr>
              <a:t>, </a:t>
            </a:r>
            <a:r>
              <a:rPr dirty="0" err="1">
                <a:solidFill>
                  <a:schemeClr val="bg1"/>
                </a:solidFill>
              </a:rPr>
              <a:t>enquanto</a:t>
            </a:r>
            <a:r>
              <a:rPr dirty="0">
                <a:solidFill>
                  <a:schemeClr val="bg1"/>
                </a:solidFill>
              </a:rPr>
              <a:t> que o de 6 V </a:t>
            </a:r>
            <a:r>
              <a:rPr dirty="0" err="1">
                <a:solidFill>
                  <a:schemeClr val="bg1"/>
                </a:solidFill>
              </a:rPr>
              <a:t>tinha</a:t>
            </a:r>
            <a:r>
              <a:rPr dirty="0">
                <a:solidFill>
                  <a:schemeClr val="bg1"/>
                </a:solidFill>
              </a:rPr>
              <a:t> um torque de 1,40 </a:t>
            </a:r>
            <a:r>
              <a:rPr dirty="0" err="1">
                <a:solidFill>
                  <a:schemeClr val="bg1"/>
                </a:solidFill>
              </a:rPr>
              <a:t>kgf.cm</a:t>
            </a:r>
            <a:r>
              <a:rPr dirty="0">
                <a:solidFill>
                  <a:schemeClr val="bg1"/>
                </a:solidFill>
              </a:rPr>
              <a:t>, </a:t>
            </a:r>
            <a:r>
              <a:rPr dirty="0" err="1">
                <a:solidFill>
                  <a:schemeClr val="bg1"/>
                </a:solidFill>
              </a:rPr>
              <a:t>gerando</a:t>
            </a:r>
            <a:r>
              <a:rPr dirty="0">
                <a:solidFill>
                  <a:schemeClr val="bg1"/>
                </a:solidFill>
              </a:rPr>
              <a:t> </a:t>
            </a:r>
            <a:r>
              <a:rPr dirty="0" err="1">
                <a:solidFill>
                  <a:schemeClr val="bg1"/>
                </a:solidFill>
              </a:rPr>
              <a:t>problemas</a:t>
            </a:r>
            <a:r>
              <a:rPr dirty="0">
                <a:solidFill>
                  <a:schemeClr val="bg1"/>
                </a:solidFill>
              </a:rPr>
              <a:t> </a:t>
            </a:r>
            <a:r>
              <a:rPr dirty="0" err="1">
                <a:solidFill>
                  <a:schemeClr val="bg1"/>
                </a:solidFill>
              </a:rPr>
              <a:t>na</a:t>
            </a:r>
            <a:r>
              <a:rPr dirty="0">
                <a:solidFill>
                  <a:schemeClr val="bg1"/>
                </a:solidFill>
              </a:rPr>
              <a:t> </a:t>
            </a:r>
            <a:r>
              <a:rPr dirty="0" err="1">
                <a:solidFill>
                  <a:schemeClr val="bg1"/>
                </a:solidFill>
              </a:rPr>
              <a:t>locomoção</a:t>
            </a:r>
            <a:r>
              <a:rPr dirty="0">
                <a:solidFill>
                  <a:schemeClr val="bg1"/>
                </a:solidFill>
              </a:rPr>
              <a:t>.</a:t>
            </a:r>
          </a:p>
          <a:p>
            <a:pPr algn="just">
              <a:spcBef>
                <a:spcPts val="1400"/>
              </a:spcBef>
              <a:defRPr sz="1900" spc="19">
                <a:solidFill>
                  <a:srgbClr val="5C5C5C"/>
                </a:solidFill>
                <a:latin typeface="Iowan Old Style"/>
                <a:ea typeface="Iowan Old Style"/>
                <a:cs typeface="Iowan Old Style"/>
                <a:sym typeface="Iowan Old Style"/>
              </a:defRPr>
            </a:pPr>
            <a:r>
              <a:rPr dirty="0">
                <a:solidFill>
                  <a:schemeClr val="bg1"/>
                </a:solidFill>
              </a:rPr>
              <a:t>Com </a:t>
            </a:r>
            <a:r>
              <a:rPr dirty="0" err="1">
                <a:solidFill>
                  <a:schemeClr val="bg1"/>
                </a:solidFill>
              </a:rPr>
              <a:t>essas</a:t>
            </a:r>
            <a:r>
              <a:rPr dirty="0">
                <a:solidFill>
                  <a:schemeClr val="bg1"/>
                </a:solidFill>
              </a:rPr>
              <a:t> </a:t>
            </a:r>
            <a:r>
              <a:rPr dirty="0" err="1">
                <a:solidFill>
                  <a:schemeClr val="bg1"/>
                </a:solidFill>
              </a:rPr>
              <a:t>alterações</a:t>
            </a:r>
            <a:r>
              <a:rPr dirty="0">
                <a:solidFill>
                  <a:schemeClr val="bg1"/>
                </a:solidFill>
              </a:rPr>
              <a:t>, o </a:t>
            </a:r>
            <a:r>
              <a:rPr dirty="0" err="1">
                <a:solidFill>
                  <a:schemeClr val="bg1"/>
                </a:solidFill>
              </a:rPr>
              <a:t>modelo</a:t>
            </a:r>
            <a:r>
              <a:rPr dirty="0">
                <a:solidFill>
                  <a:schemeClr val="bg1"/>
                </a:solidFill>
              </a:rPr>
              <a:t> 3D</a:t>
            </a:r>
            <a:r>
              <a:rPr lang="pt-BR" dirty="0">
                <a:solidFill>
                  <a:schemeClr val="bg1"/>
                </a:solidFill>
              </a:rPr>
              <a:t>, feito com auxilio do </a:t>
            </a:r>
            <a:r>
              <a:rPr lang="pt-BR" dirty="0" err="1">
                <a:solidFill>
                  <a:schemeClr val="bg1"/>
                </a:solidFill>
              </a:rPr>
              <a:t>Fusion</a:t>
            </a:r>
            <a:r>
              <a:rPr lang="pt-BR" dirty="0">
                <a:solidFill>
                  <a:schemeClr val="bg1"/>
                </a:solidFill>
              </a:rPr>
              <a:t> 360,</a:t>
            </a:r>
            <a:r>
              <a:rPr dirty="0">
                <a:solidFill>
                  <a:schemeClr val="bg1"/>
                </a:solidFill>
              </a:rPr>
              <a:t> </a:t>
            </a:r>
            <a:r>
              <a:rPr dirty="0" err="1">
                <a:solidFill>
                  <a:schemeClr val="bg1"/>
                </a:solidFill>
              </a:rPr>
              <a:t>ficou</a:t>
            </a:r>
            <a:r>
              <a:rPr dirty="0">
                <a:solidFill>
                  <a:schemeClr val="bg1"/>
                </a:solidFill>
              </a:rPr>
              <a:t> </a:t>
            </a:r>
            <a:r>
              <a:rPr dirty="0" err="1">
                <a:solidFill>
                  <a:schemeClr val="bg1"/>
                </a:solidFill>
              </a:rPr>
              <a:t>como</a:t>
            </a:r>
            <a:r>
              <a:rPr dirty="0">
                <a:solidFill>
                  <a:schemeClr val="bg1"/>
                </a:solidFill>
              </a:rPr>
              <a:t> o da </a:t>
            </a:r>
            <a:r>
              <a:rPr dirty="0" err="1">
                <a:solidFill>
                  <a:schemeClr val="bg1"/>
                </a:solidFill>
              </a:rPr>
              <a:t>Figura</a:t>
            </a:r>
            <a:r>
              <a:rPr dirty="0">
                <a:solidFill>
                  <a:schemeClr val="bg1"/>
                </a:solidFill>
              </a:rPr>
              <a:t> 2.</a:t>
            </a:r>
            <a:r>
              <a:rPr lang="pt-BR" dirty="0">
                <a:solidFill>
                  <a:schemeClr val="bg1"/>
                </a:solidFill>
              </a:rPr>
              <a:t> Deixamos espaços vazios no modelo tendo em mente o espaço ocupado pelos fios e conectores </a:t>
            </a:r>
            <a:r>
              <a:rPr lang="pt-BR" dirty="0" err="1">
                <a:solidFill>
                  <a:schemeClr val="bg1"/>
                </a:solidFill>
              </a:rPr>
              <a:t>Sindal</a:t>
            </a:r>
            <a:r>
              <a:rPr lang="pt-BR" dirty="0">
                <a:solidFill>
                  <a:schemeClr val="bg1"/>
                </a:solidFill>
              </a:rPr>
              <a:t> usados.</a:t>
            </a:r>
            <a:endParaRPr dirty="0">
              <a:solidFill>
                <a:schemeClr val="bg1"/>
              </a:solidFill>
            </a:endParaRPr>
          </a:p>
        </p:txBody>
      </p:sp>
      <p:pic>
        <p:nvPicPr>
          <p:cNvPr id="192" name="Imagem" descr="Imagem"/>
          <p:cNvPicPr>
            <a:picLocks noChangeAspect="1"/>
          </p:cNvPicPr>
          <p:nvPr/>
        </p:nvPicPr>
        <p:blipFill>
          <a:blip r:embed="rId8">
            <a:extLst/>
          </a:blip>
          <a:stretch>
            <a:fillRect/>
          </a:stretch>
        </p:blipFill>
        <p:spPr>
          <a:xfrm>
            <a:off x="11473938" y="1977516"/>
            <a:ext cx="1006999" cy="813152"/>
          </a:xfrm>
          <a:prstGeom prst="rect">
            <a:avLst/>
          </a:prstGeom>
          <a:ln w="12700">
            <a:miter lim="400000"/>
          </a:ln>
        </p:spPr>
      </p:pic>
      <p:pic>
        <p:nvPicPr>
          <p:cNvPr id="193" name="Imagem" descr="Imagem"/>
          <p:cNvPicPr>
            <a:picLocks noChangeAspect="1"/>
          </p:cNvPicPr>
          <p:nvPr/>
        </p:nvPicPr>
        <p:blipFill>
          <a:blip r:embed="rId9">
            <a:extLst/>
          </a:blip>
          <a:stretch>
            <a:fillRect/>
          </a:stretch>
        </p:blipFill>
        <p:spPr>
          <a:xfrm>
            <a:off x="7975896" y="4020554"/>
            <a:ext cx="1386252" cy="1007000"/>
          </a:xfrm>
          <a:prstGeom prst="rect">
            <a:avLst/>
          </a:prstGeom>
          <a:ln w="12700">
            <a:miter lim="400000"/>
          </a:ln>
        </p:spPr>
      </p:pic>
      <p:sp>
        <p:nvSpPr>
          <p:cNvPr id="194" name="Design"/>
          <p:cNvSpPr txBox="1"/>
          <p:nvPr/>
        </p:nvSpPr>
        <p:spPr>
          <a:xfrm>
            <a:off x="420756" y="294638"/>
            <a:ext cx="11176001" cy="756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spAutoFit/>
          </a:bodyPr>
          <a:lstStyle>
            <a:lvl1pPr>
              <a:lnSpc>
                <a:spcPct val="80000"/>
              </a:lnSpc>
              <a:spcBef>
                <a:spcPts val="2800"/>
              </a:spcBef>
              <a:defRPr sz="5200" cap="all">
                <a:solidFill>
                  <a:schemeClr val="accent1"/>
                </a:solidFill>
                <a:latin typeface="+mn-lt"/>
                <a:ea typeface="+mn-ea"/>
                <a:cs typeface="+mn-cs"/>
                <a:sym typeface="DIN Condensed"/>
              </a:defRPr>
            </a:lvl1pPr>
          </a:lstStyle>
          <a:p>
            <a:r>
              <a:t>Design</a:t>
            </a:r>
          </a:p>
        </p:txBody>
      </p:sp>
      <p:pic>
        <p:nvPicPr>
          <p:cNvPr id="195" name="Imagem" descr="Imagem"/>
          <p:cNvPicPr>
            <a:picLocks noChangeAspect="1"/>
          </p:cNvPicPr>
          <p:nvPr/>
        </p:nvPicPr>
        <p:blipFill>
          <a:blip r:embed="rId10">
            <a:extLst/>
          </a:blip>
          <a:stretch>
            <a:fillRect/>
          </a:stretch>
        </p:blipFill>
        <p:spPr>
          <a:xfrm>
            <a:off x="7702745" y="6028753"/>
            <a:ext cx="3607190" cy="2523579"/>
          </a:xfrm>
          <a:prstGeom prst="rect">
            <a:avLst/>
          </a:prstGeom>
          <a:ln w="12700">
            <a:miter lim="400000"/>
          </a:ln>
        </p:spPr>
      </p:pic>
      <p:sp>
        <p:nvSpPr>
          <p:cNvPr id="196" name="Figura 2: Modelo 3D do robô"/>
          <p:cNvSpPr txBox="1"/>
          <p:nvPr/>
        </p:nvSpPr>
        <p:spPr>
          <a:xfrm>
            <a:off x="8224751" y="8783537"/>
            <a:ext cx="2563178" cy="31216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ctr" defTabSz="355600">
              <a:spcBef>
                <a:spcPts val="0"/>
              </a:spcBef>
              <a:defRPr sz="1500" i="1">
                <a:solidFill>
                  <a:srgbClr val="454545"/>
                </a:solidFill>
                <a:latin typeface="Helvetica Neue"/>
                <a:ea typeface="Helvetica Neue"/>
                <a:cs typeface="Helvetica Neue"/>
                <a:sym typeface="Helvetica Neue"/>
              </a:defRPr>
            </a:lvl1pPr>
          </a:lstStyle>
          <a:p>
            <a:r>
              <a:rPr dirty="0" err="1"/>
              <a:t>Figura</a:t>
            </a:r>
            <a:r>
              <a:rPr dirty="0"/>
              <a:t> 2: </a:t>
            </a:r>
            <a:r>
              <a:rPr dirty="0" err="1"/>
              <a:t>Modelo</a:t>
            </a:r>
            <a:r>
              <a:rPr dirty="0"/>
              <a:t> 3D do </a:t>
            </a:r>
            <a:r>
              <a:rPr dirty="0" err="1"/>
              <a:t>robô</a:t>
            </a:r>
            <a:endParaRPr dirty="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Estrutura"/>
          <p:cNvSpPr txBox="1"/>
          <p:nvPr/>
        </p:nvSpPr>
        <p:spPr>
          <a:xfrm>
            <a:off x="406400" y="335277"/>
            <a:ext cx="11176000" cy="756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spAutoFit/>
          </a:bodyPr>
          <a:lstStyle>
            <a:lvl1pPr>
              <a:lnSpc>
                <a:spcPct val="80000"/>
              </a:lnSpc>
              <a:spcBef>
                <a:spcPts val="2800"/>
              </a:spcBef>
              <a:defRPr sz="5200" cap="all">
                <a:solidFill>
                  <a:schemeClr val="accent1"/>
                </a:solidFill>
                <a:latin typeface="+mn-lt"/>
                <a:ea typeface="+mn-ea"/>
                <a:cs typeface="+mn-cs"/>
                <a:sym typeface="DIN Condensed"/>
              </a:defRPr>
            </a:lvl1pPr>
          </a:lstStyle>
          <a:p>
            <a:r>
              <a:t>Estrutura</a:t>
            </a:r>
          </a:p>
        </p:txBody>
      </p:sp>
      <p:sp>
        <p:nvSpPr>
          <p:cNvPr id="2" name="Retângulo 1">
            <a:extLst>
              <a:ext uri="{FF2B5EF4-FFF2-40B4-BE49-F238E27FC236}">
                <a16:creationId xmlns:a16="http://schemas.microsoft.com/office/drawing/2014/main" id="{F2BA7E84-ED31-4E4C-9739-0594B25B386E}"/>
              </a:ext>
            </a:extLst>
          </p:cNvPr>
          <p:cNvSpPr/>
          <p:nvPr/>
        </p:nvSpPr>
        <p:spPr>
          <a:xfrm>
            <a:off x="406400" y="2000674"/>
            <a:ext cx="7781686" cy="6996787"/>
          </a:xfrm>
          <a:prstGeom prst="rect">
            <a:avLst/>
          </a:prstGeom>
        </p:spPr>
        <p:txBody>
          <a:bodyPr wrap="square">
            <a:spAutoFit/>
          </a:bodyPr>
          <a:lstStyle/>
          <a:p>
            <a:pPr algn="just">
              <a:spcBef>
                <a:spcPts val="1400"/>
              </a:spcBef>
              <a:defRPr sz="2300" spc="22">
                <a:solidFill>
                  <a:srgbClr val="5C5C5C"/>
                </a:solidFill>
                <a:latin typeface="Iowan Old Style"/>
                <a:ea typeface="Iowan Old Style"/>
                <a:cs typeface="Iowan Old Style"/>
                <a:sym typeface="Iowan Old Style"/>
              </a:defRPr>
            </a:pPr>
            <a:r>
              <a:rPr lang="pt-BR" dirty="0"/>
              <a:t>	A partir dos desenhos do CAD foram criados protótipos de madeira para validar a disposição dos componentes eletrônicos no robô e a suas dimensões, como comprimento, largura e altura. Para as duas chapas inferior e superior foi decido utilizar o alumínio naval de 4 mm e para a estrutura lateral foi utilizado o </a:t>
            </a:r>
            <a:r>
              <a:rPr lang="pt-BR" dirty="0" err="1"/>
              <a:t>Poliacetal</a:t>
            </a:r>
            <a:r>
              <a:rPr lang="pt-BR" dirty="0"/>
              <a:t> ao invés do UHMW pois não tinha UHMW  suficiente para a produção da peça e as características  do </a:t>
            </a:r>
            <a:r>
              <a:rPr lang="pt-BR" dirty="0" err="1"/>
              <a:t>Poliacetal</a:t>
            </a:r>
            <a:r>
              <a:rPr lang="pt-BR" dirty="0"/>
              <a:t> se assemelham ao do UHMW. </a:t>
            </a:r>
          </a:p>
          <a:p>
            <a:pPr algn="just">
              <a:spcBef>
                <a:spcPts val="1400"/>
              </a:spcBef>
              <a:defRPr sz="2300" spc="22">
                <a:solidFill>
                  <a:srgbClr val="5C5C5C"/>
                </a:solidFill>
                <a:latin typeface="Iowan Old Style"/>
                <a:ea typeface="Iowan Old Style"/>
                <a:cs typeface="Iowan Old Style"/>
                <a:sym typeface="Iowan Old Style"/>
              </a:defRPr>
            </a:pPr>
            <a:r>
              <a:rPr lang="pt-BR" dirty="0"/>
              <a:t>	Para esse projeto o sistema de transmissão de movimento da arma utilizado foi o sistema polia-correia. Ao invés, da transmissão direta do movimento do motor </a:t>
            </a:r>
            <a:r>
              <a:rPr lang="pt-BR" dirty="0" err="1"/>
              <a:t>brushless</a:t>
            </a:r>
            <a:r>
              <a:rPr lang="pt-BR" dirty="0"/>
              <a:t> para a arma que foi utilizado no projeto anterior. Os materiais da polia e correia são respectivamente alumínio e poliuretano soldável. O material utilizado para o eixo da arma foi o aço prata e, para a bucha, foi o bronze, a qual foi embutida na polia da arma para que ocorresse menos atrito entre o eixo e a polia.</a:t>
            </a:r>
          </a:p>
        </p:txBody>
      </p:sp>
      <p:pic>
        <p:nvPicPr>
          <p:cNvPr id="11" name="Imagem 10">
            <a:extLst>
              <a:ext uri="{FF2B5EF4-FFF2-40B4-BE49-F238E27FC236}">
                <a16:creationId xmlns:a16="http://schemas.microsoft.com/office/drawing/2014/main" id="{54E1904A-EE73-A240-A2D3-8A25E4DC9E0A}"/>
              </a:ext>
            </a:extLst>
          </p:cNvPr>
          <p:cNvPicPr>
            <a:picLocks noChangeAspect="1"/>
          </p:cNvPicPr>
          <p:nvPr/>
        </p:nvPicPr>
        <p:blipFill rotWithShape="1">
          <a:blip r:embed="rId2">
            <a:extLst>
              <a:ext uri="{28A0092B-C50C-407E-A947-70E740481C1C}">
                <a14:useLocalDpi xmlns:a14="http://schemas.microsoft.com/office/drawing/2010/main" val="0"/>
              </a:ext>
            </a:extLst>
          </a:blip>
          <a:srcRect l="25061" r="34525" b="1532"/>
          <a:stretch/>
        </p:blipFill>
        <p:spPr>
          <a:xfrm>
            <a:off x="10695023" y="5026068"/>
            <a:ext cx="1102949" cy="3583096"/>
          </a:xfrm>
          <a:prstGeom prst="rect">
            <a:avLst/>
          </a:prstGeom>
        </p:spPr>
      </p:pic>
      <p:pic>
        <p:nvPicPr>
          <p:cNvPr id="12" name="Imagem 11">
            <a:extLst>
              <a:ext uri="{FF2B5EF4-FFF2-40B4-BE49-F238E27FC236}">
                <a16:creationId xmlns:a16="http://schemas.microsoft.com/office/drawing/2014/main" id="{71791D65-BF69-AA4A-ADE6-6F36A00FE423}"/>
              </a:ext>
            </a:extLst>
          </p:cNvPr>
          <p:cNvPicPr>
            <a:picLocks noChangeAspect="1"/>
          </p:cNvPicPr>
          <p:nvPr/>
        </p:nvPicPr>
        <p:blipFill rotWithShape="1">
          <a:blip r:embed="rId3">
            <a:extLst>
              <a:ext uri="{28A0092B-C50C-407E-A947-70E740481C1C}">
                <a14:useLocalDpi xmlns:a14="http://schemas.microsoft.com/office/drawing/2010/main" val="0"/>
              </a:ext>
            </a:extLst>
          </a:blip>
          <a:srcRect l="25624" t="-302" r="26170" b="3893"/>
          <a:stretch/>
        </p:blipFill>
        <p:spPr>
          <a:xfrm>
            <a:off x="9013418" y="5026139"/>
            <a:ext cx="1343608" cy="3582955"/>
          </a:xfrm>
          <a:prstGeom prst="rect">
            <a:avLst/>
          </a:prstGeom>
        </p:spPr>
      </p:pic>
      <p:sp>
        <p:nvSpPr>
          <p:cNvPr id="15" name="Figura 2: Modelo 3D do robô">
            <a:extLst>
              <a:ext uri="{FF2B5EF4-FFF2-40B4-BE49-F238E27FC236}">
                <a16:creationId xmlns:a16="http://schemas.microsoft.com/office/drawing/2014/main" id="{EF9E2E5B-98EF-1048-A35C-E3417CB9F82F}"/>
              </a:ext>
            </a:extLst>
          </p:cNvPr>
          <p:cNvSpPr txBox="1"/>
          <p:nvPr/>
        </p:nvSpPr>
        <p:spPr>
          <a:xfrm>
            <a:off x="8370374" y="8780601"/>
            <a:ext cx="4438716" cy="318036"/>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ctr" defTabSz="355600">
              <a:spcBef>
                <a:spcPts val="0"/>
              </a:spcBef>
              <a:defRPr sz="1500" i="1">
                <a:solidFill>
                  <a:srgbClr val="454545"/>
                </a:solidFill>
                <a:latin typeface="Helvetica Neue"/>
                <a:ea typeface="Helvetica Neue"/>
                <a:cs typeface="Helvetica Neue"/>
                <a:sym typeface="Helvetica Neue"/>
              </a:defRPr>
            </a:lvl1pPr>
          </a:lstStyle>
          <a:p>
            <a:r>
              <a:rPr sz="1400" dirty="0" err="1">
                <a:latin typeface="Helvetica" pitchFamily="2" charset="0"/>
              </a:rPr>
              <a:t>Figura</a:t>
            </a:r>
            <a:r>
              <a:rPr sz="1400" dirty="0">
                <a:latin typeface="Helvetica" pitchFamily="2" charset="0"/>
              </a:rPr>
              <a:t> </a:t>
            </a:r>
            <a:r>
              <a:rPr lang="en-US" sz="1400" dirty="0">
                <a:latin typeface="Helvetica" pitchFamily="2" charset="0"/>
              </a:rPr>
              <a:t>4</a:t>
            </a:r>
            <a:r>
              <a:rPr sz="1400" dirty="0">
                <a:latin typeface="Helvetica" pitchFamily="2" charset="0"/>
              </a:rPr>
              <a:t>: </a:t>
            </a:r>
            <a:r>
              <a:rPr lang="pt-BR" sz="1400" dirty="0">
                <a:solidFill>
                  <a:schemeClr val="bg1"/>
                </a:solidFill>
                <a:latin typeface="Helvetica" pitchFamily="2" charset="0"/>
                <a:ea typeface="Avenir Next Medium"/>
                <a:cs typeface="Avenir Next Medium"/>
                <a:sym typeface="Avenir Next Medium"/>
              </a:rPr>
              <a:t>Arma acoplada a polia vista superior e lateral</a:t>
            </a:r>
          </a:p>
        </p:txBody>
      </p:sp>
      <p:pic>
        <p:nvPicPr>
          <p:cNvPr id="4" name="Imagem 3">
            <a:extLst>
              <a:ext uri="{FF2B5EF4-FFF2-40B4-BE49-F238E27FC236}">
                <a16:creationId xmlns:a16="http://schemas.microsoft.com/office/drawing/2014/main" id="{25C9D292-DBCA-1C41-9D7C-2B72F36D9105}"/>
              </a:ext>
            </a:extLst>
          </p:cNvPr>
          <p:cNvPicPr>
            <a:picLocks noChangeAspect="1"/>
          </p:cNvPicPr>
          <p:nvPr/>
        </p:nvPicPr>
        <p:blipFill rotWithShape="1">
          <a:blip r:embed="rId4"/>
          <a:srcRect l="8521" t="38420" r="16119" b="40025"/>
          <a:stretch/>
        </p:blipFill>
        <p:spPr>
          <a:xfrm>
            <a:off x="8426357" y="1881528"/>
            <a:ext cx="4134498" cy="2102497"/>
          </a:xfrm>
          <a:prstGeom prst="rect">
            <a:avLst/>
          </a:prstGeom>
        </p:spPr>
      </p:pic>
      <p:sp>
        <p:nvSpPr>
          <p:cNvPr id="18" name="Figura 2: Modelo 3D do robô">
            <a:extLst>
              <a:ext uri="{FF2B5EF4-FFF2-40B4-BE49-F238E27FC236}">
                <a16:creationId xmlns:a16="http://schemas.microsoft.com/office/drawing/2014/main" id="{0CCF196A-C6CA-954E-BB40-3E77168E0FAB}"/>
              </a:ext>
            </a:extLst>
          </p:cNvPr>
          <p:cNvSpPr txBox="1"/>
          <p:nvPr/>
        </p:nvSpPr>
        <p:spPr>
          <a:xfrm>
            <a:off x="8707812" y="4203793"/>
            <a:ext cx="3763851" cy="318036"/>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ctr" defTabSz="355600">
              <a:spcBef>
                <a:spcPts val="0"/>
              </a:spcBef>
              <a:defRPr sz="1500" i="1">
                <a:solidFill>
                  <a:srgbClr val="454545"/>
                </a:solidFill>
                <a:latin typeface="Helvetica Neue"/>
                <a:ea typeface="Helvetica Neue"/>
                <a:cs typeface="Helvetica Neue"/>
                <a:sym typeface="Helvetica Neue"/>
              </a:defRPr>
            </a:lvl1pPr>
          </a:lstStyle>
          <a:p>
            <a:r>
              <a:rPr sz="1400" dirty="0" err="1">
                <a:latin typeface="Helvetica" pitchFamily="2" charset="0"/>
              </a:rPr>
              <a:t>Figura</a:t>
            </a:r>
            <a:r>
              <a:rPr sz="1400" dirty="0">
                <a:latin typeface="Helvetica" pitchFamily="2" charset="0"/>
              </a:rPr>
              <a:t> </a:t>
            </a:r>
            <a:r>
              <a:rPr lang="en-US" sz="1400" dirty="0">
                <a:latin typeface="Helvetica" pitchFamily="2" charset="0"/>
              </a:rPr>
              <a:t>3</a:t>
            </a:r>
            <a:r>
              <a:rPr sz="1400" dirty="0">
                <a:latin typeface="Helvetica" pitchFamily="2" charset="0"/>
              </a:rPr>
              <a:t>: </a:t>
            </a:r>
            <a:r>
              <a:rPr lang="pt-BR" sz="1400" dirty="0">
                <a:solidFill>
                  <a:schemeClr val="bg1"/>
                </a:solidFill>
                <a:latin typeface="Helvetica" pitchFamily="2" charset="0"/>
                <a:ea typeface="Avenir Next Medium"/>
                <a:cs typeface="Avenir Next Medium"/>
                <a:sym typeface="Avenir Next Medium"/>
              </a:rPr>
              <a:t>Polia de alumínio utilizada e usinada</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eletrônica"/>
          <p:cNvSpPr txBox="1">
            <a:spLocks noGrp="1"/>
          </p:cNvSpPr>
          <p:nvPr>
            <p:ph type="title"/>
          </p:nvPr>
        </p:nvSpPr>
        <p:spPr>
          <a:xfrm>
            <a:off x="406399" y="311149"/>
            <a:ext cx="12192001" cy="723901"/>
          </a:xfrm>
          <a:prstGeom prst="rect">
            <a:avLst/>
          </a:prstGeom>
        </p:spPr>
        <p:txBody>
          <a:bodyPr/>
          <a:lstStyle>
            <a:lvl1pPr defTabSz="543305">
              <a:spcBef>
                <a:spcPts val="2600"/>
              </a:spcBef>
              <a:defRPr sz="4836"/>
            </a:lvl1pPr>
          </a:lstStyle>
          <a:p>
            <a:r>
              <a:t>eletrônica</a:t>
            </a:r>
          </a:p>
        </p:txBody>
      </p:sp>
      <p:pic>
        <p:nvPicPr>
          <p:cNvPr id="207" name="Captura de Tela 2018-08-07 às 12.00.34.png" descr="Captura de Tela 2018-08-07 às 12.00.34.png"/>
          <p:cNvPicPr>
            <a:picLocks noChangeAspect="1"/>
          </p:cNvPicPr>
          <p:nvPr/>
        </p:nvPicPr>
        <p:blipFill>
          <a:blip r:embed="rId2">
            <a:extLst/>
          </a:blip>
          <a:stretch>
            <a:fillRect/>
          </a:stretch>
        </p:blipFill>
        <p:spPr>
          <a:xfrm>
            <a:off x="7203226" y="1891095"/>
            <a:ext cx="4973218" cy="6694717"/>
          </a:xfrm>
          <a:prstGeom prst="rect">
            <a:avLst/>
          </a:prstGeom>
          <a:ln w="12700">
            <a:miter lim="400000"/>
          </a:ln>
        </p:spPr>
      </p:pic>
      <p:sp>
        <p:nvSpPr>
          <p:cNvPr id="208" name="Figura 3: Modelo do circuito utilizado na eletrônica do robô."/>
          <p:cNvSpPr txBox="1"/>
          <p:nvPr/>
        </p:nvSpPr>
        <p:spPr>
          <a:xfrm>
            <a:off x="7155730" y="8772908"/>
            <a:ext cx="5261056" cy="333425"/>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ctr" defTabSz="355600">
              <a:spcBef>
                <a:spcPts val="0"/>
              </a:spcBef>
              <a:defRPr sz="1500" i="1">
                <a:solidFill>
                  <a:srgbClr val="454545"/>
                </a:solidFill>
                <a:latin typeface="Helvetica Neue"/>
                <a:ea typeface="Helvetica Neue"/>
                <a:cs typeface="Helvetica Neue"/>
                <a:sym typeface="Helvetica Neue"/>
              </a:defRPr>
            </a:lvl1pPr>
          </a:lstStyle>
          <a:p>
            <a:r>
              <a:rPr dirty="0" err="1"/>
              <a:t>Figura</a:t>
            </a:r>
            <a:r>
              <a:rPr dirty="0"/>
              <a:t> </a:t>
            </a:r>
            <a:r>
              <a:rPr lang="en-US" dirty="0"/>
              <a:t>5</a:t>
            </a:r>
            <a:r>
              <a:rPr dirty="0"/>
              <a:t>: </a:t>
            </a:r>
            <a:r>
              <a:rPr dirty="0" err="1"/>
              <a:t>Modelo</a:t>
            </a:r>
            <a:r>
              <a:rPr dirty="0"/>
              <a:t> do </a:t>
            </a:r>
            <a:r>
              <a:rPr dirty="0" err="1"/>
              <a:t>circuito</a:t>
            </a:r>
            <a:r>
              <a:rPr dirty="0"/>
              <a:t> </a:t>
            </a:r>
            <a:r>
              <a:rPr dirty="0" err="1"/>
              <a:t>utilizado</a:t>
            </a:r>
            <a:r>
              <a:rPr dirty="0"/>
              <a:t> </a:t>
            </a:r>
            <a:r>
              <a:rPr dirty="0" err="1"/>
              <a:t>na</a:t>
            </a:r>
            <a:r>
              <a:rPr dirty="0"/>
              <a:t> </a:t>
            </a:r>
            <a:r>
              <a:rPr dirty="0" err="1"/>
              <a:t>eletrônica</a:t>
            </a:r>
            <a:r>
              <a:rPr dirty="0"/>
              <a:t> do </a:t>
            </a:r>
            <a:r>
              <a:rPr dirty="0" err="1"/>
              <a:t>robô</a:t>
            </a:r>
            <a:r>
              <a:rPr dirty="0"/>
              <a:t>. </a:t>
            </a:r>
          </a:p>
        </p:txBody>
      </p:sp>
      <p:sp>
        <p:nvSpPr>
          <p:cNvPr id="5" name="Isso impactou no peso das bases da estrutura e da barra de aço que usaríamos como arma, como estávamos no começo do projeto e o tempo era curto essa escolha foi mais prática do que lógica, pois já estávamos considerando que essas peças iriam ultrapassar os 1,4 kg máximos da categoria. Os três maiores desafios da nossa equipe foram: os suportes dos motores DCs, o eixo do Brushless (motor da arma) e a localização das rodas. A fabricação dos suportes foi o menor dentre os desafios apontados. Eles foram elaborados para fixar os motores e ajustar a sua distância em relação a base. Logo no início, conseguimos fazê-los nas impressoras 3D disponíveis nos laboratórios. Sobre o motor da arma, a ideia inicial era substituir o seu eixo de 3mm de diâmetro para um eixo de 8mm fixo às chapas, a fim de aumentar a resistência do eixo em relação ao impacto que a arma causa na batida. Entretanto, já estávamos perto da finalização do robô para a batalha e era muito difícil fazer a mudança de eixo, pois é necessária muita precisão para não descentralizar o sistema interno do motor. Por esta causa, esse desafio não foi bem sucedido, todas as tentativas de mudança não ocorreram como esperado devido àquele desequilíbrio e, então, usamos o próprio eixo do Brushless de 3mm, na esperança de não quebrar.">
            <a:extLst>
              <a:ext uri="{FF2B5EF4-FFF2-40B4-BE49-F238E27FC236}">
                <a16:creationId xmlns:a16="http://schemas.microsoft.com/office/drawing/2014/main" id="{0DFC0E02-6A8D-DC46-AD7D-23703487DFF0}"/>
              </a:ext>
            </a:extLst>
          </p:cNvPr>
          <p:cNvSpPr txBox="1"/>
          <p:nvPr/>
        </p:nvSpPr>
        <p:spPr>
          <a:xfrm>
            <a:off x="450343" y="1981305"/>
            <a:ext cx="6528951" cy="713528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p>
            <a:pPr algn="just"/>
            <a:r>
              <a:rPr lang="en-US" sz="2300" dirty="0">
                <a:solidFill>
                  <a:schemeClr val="bg1"/>
                </a:solidFill>
                <a:latin typeface="Iowan Old Style Roman" panose="02040602040506020204" pitchFamily="18" charset="77"/>
              </a:rPr>
              <a:t>A </a:t>
            </a:r>
            <a:r>
              <a:rPr lang="en-US" sz="2300" dirty="0" err="1">
                <a:solidFill>
                  <a:schemeClr val="bg1"/>
                </a:solidFill>
                <a:latin typeface="Iowan Old Style Roman" panose="02040602040506020204" pitchFamily="18" charset="77"/>
              </a:rPr>
              <a:t>eletrônica</a:t>
            </a:r>
            <a:r>
              <a:rPr lang="en-US" sz="2300" dirty="0">
                <a:solidFill>
                  <a:schemeClr val="bg1"/>
                </a:solidFill>
                <a:latin typeface="Iowan Old Style Roman" panose="02040602040506020204" pitchFamily="18" charset="77"/>
              </a:rPr>
              <a:t> e </a:t>
            </a:r>
            <a:r>
              <a:rPr lang="en-US" sz="2300" dirty="0" err="1">
                <a:solidFill>
                  <a:schemeClr val="bg1"/>
                </a:solidFill>
                <a:latin typeface="Iowan Old Style Roman" panose="02040602040506020204" pitchFamily="18" charset="77"/>
              </a:rPr>
              <a:t>funcionamento</a:t>
            </a:r>
            <a:r>
              <a:rPr lang="en-US" sz="2300" dirty="0">
                <a:solidFill>
                  <a:schemeClr val="bg1"/>
                </a:solidFill>
                <a:latin typeface="Iowan Old Style Roman" panose="02040602040506020204" pitchFamily="18" charset="77"/>
              </a:rPr>
              <a:t> do </a:t>
            </a:r>
            <a:r>
              <a:rPr lang="en-US" sz="2300" dirty="0" err="1">
                <a:solidFill>
                  <a:schemeClr val="bg1"/>
                </a:solidFill>
                <a:latin typeface="Iowan Old Style Roman" panose="02040602040506020204" pitchFamily="18" charset="77"/>
              </a:rPr>
              <a:t>robô</a:t>
            </a:r>
            <a:r>
              <a:rPr lang="en-US" sz="2300" dirty="0">
                <a:solidFill>
                  <a:schemeClr val="bg1"/>
                </a:solidFill>
                <a:latin typeface="Iowan Old Style Roman" panose="02040602040506020204" pitchFamily="18" charset="77"/>
              </a:rPr>
              <a:t> </a:t>
            </a:r>
            <a:r>
              <a:rPr lang="en-US" sz="2300" dirty="0" err="1">
                <a:solidFill>
                  <a:schemeClr val="bg1"/>
                </a:solidFill>
                <a:latin typeface="Iowan Old Style Roman" panose="02040602040506020204" pitchFamily="18" charset="77"/>
              </a:rPr>
              <a:t>foi</a:t>
            </a:r>
            <a:r>
              <a:rPr lang="en-US" sz="2300" dirty="0">
                <a:solidFill>
                  <a:schemeClr val="bg1"/>
                </a:solidFill>
                <a:latin typeface="Iowan Old Style Roman" panose="02040602040506020204" pitchFamily="18" charset="77"/>
              </a:rPr>
              <a:t> </a:t>
            </a:r>
            <a:r>
              <a:rPr lang="en-US" sz="2300" dirty="0" err="1">
                <a:solidFill>
                  <a:schemeClr val="bg1"/>
                </a:solidFill>
                <a:latin typeface="Iowan Old Style Roman" panose="02040602040506020204" pitchFamily="18" charset="77"/>
              </a:rPr>
              <a:t>feita</a:t>
            </a:r>
            <a:r>
              <a:rPr lang="en-US" sz="2300" dirty="0">
                <a:solidFill>
                  <a:schemeClr val="bg1"/>
                </a:solidFill>
                <a:latin typeface="Iowan Old Style Roman" panose="02040602040506020204" pitchFamily="18" charset="77"/>
              </a:rPr>
              <a:t> da </a:t>
            </a:r>
            <a:r>
              <a:rPr lang="en-US" sz="2300" dirty="0" err="1">
                <a:solidFill>
                  <a:schemeClr val="bg1"/>
                </a:solidFill>
                <a:latin typeface="Iowan Old Style Roman" panose="02040602040506020204" pitchFamily="18" charset="77"/>
              </a:rPr>
              <a:t>seguinte</a:t>
            </a:r>
            <a:r>
              <a:rPr lang="en-US" sz="2300" dirty="0">
                <a:solidFill>
                  <a:schemeClr val="bg1"/>
                </a:solidFill>
                <a:latin typeface="Iowan Old Style Roman" panose="02040602040506020204" pitchFamily="18" charset="77"/>
              </a:rPr>
              <a:t> </a:t>
            </a:r>
            <a:r>
              <a:rPr lang="en-US" sz="2300" dirty="0" err="1">
                <a:solidFill>
                  <a:schemeClr val="bg1"/>
                </a:solidFill>
                <a:latin typeface="Iowan Old Style Roman" panose="02040602040506020204" pitchFamily="18" charset="77"/>
              </a:rPr>
              <a:t>maneira</a:t>
            </a:r>
            <a:r>
              <a:rPr lang="en-US" sz="2300" dirty="0">
                <a:solidFill>
                  <a:schemeClr val="bg1"/>
                </a:solidFill>
                <a:latin typeface="Iowan Old Style Roman" panose="02040602040506020204" pitchFamily="18" charset="77"/>
              </a:rPr>
              <a:t>: </a:t>
            </a:r>
            <a:r>
              <a:rPr lang="pt-BR" sz="2300" dirty="0">
                <a:solidFill>
                  <a:schemeClr val="bg1"/>
                </a:solidFill>
                <a:latin typeface="Iowan Old Style Roman" panose="02040602040506020204" pitchFamily="18" charset="77"/>
              </a:rPr>
              <a:t>motor </a:t>
            </a:r>
            <a:r>
              <a:rPr lang="pt-BR" sz="2300" dirty="0" err="1">
                <a:solidFill>
                  <a:schemeClr val="bg1"/>
                </a:solidFill>
                <a:latin typeface="Iowan Old Style Roman" panose="02040602040506020204" pitchFamily="18" charset="77"/>
              </a:rPr>
              <a:t>Brushless</a:t>
            </a:r>
            <a:r>
              <a:rPr lang="pt-BR" sz="2300" dirty="0">
                <a:solidFill>
                  <a:schemeClr val="bg1"/>
                </a:solidFill>
                <a:latin typeface="Iowan Old Style Roman" panose="02040602040506020204" pitchFamily="18" charset="77"/>
              </a:rPr>
              <a:t> (</a:t>
            </a:r>
            <a:r>
              <a:rPr lang="pt-BR" sz="2300" dirty="0" err="1">
                <a:solidFill>
                  <a:schemeClr val="bg1"/>
                </a:solidFill>
                <a:latin typeface="Iowan Old Style Roman" panose="02040602040506020204" pitchFamily="18" charset="77"/>
              </a:rPr>
              <a:t>Turnigy</a:t>
            </a:r>
            <a:r>
              <a:rPr lang="pt-BR" sz="2300" dirty="0">
                <a:solidFill>
                  <a:schemeClr val="bg1"/>
                </a:solidFill>
                <a:latin typeface="Iowan Old Style Roman" panose="02040602040506020204" pitchFamily="18" charset="77"/>
              </a:rPr>
              <a:t> </a:t>
            </a:r>
            <a:r>
              <a:rPr lang="pt-BR" sz="2300" dirty="0" err="1">
                <a:solidFill>
                  <a:schemeClr val="bg1"/>
                </a:solidFill>
                <a:latin typeface="Iowan Old Style Roman" panose="02040602040506020204" pitchFamily="18" charset="77"/>
              </a:rPr>
              <a:t>Aerodrive</a:t>
            </a:r>
            <a:r>
              <a:rPr lang="pt-BR" sz="2300" dirty="0">
                <a:solidFill>
                  <a:schemeClr val="bg1"/>
                </a:solidFill>
                <a:latin typeface="Iowan Old Style Roman" panose="02040602040506020204" pitchFamily="18" charset="77"/>
              </a:rPr>
              <a:t> D2830/11 1000Kv) para a ativação da arma; ESC (</a:t>
            </a:r>
            <a:r>
              <a:rPr lang="pt-BR" sz="2300" dirty="0" err="1">
                <a:solidFill>
                  <a:schemeClr val="bg1"/>
                </a:solidFill>
                <a:latin typeface="Iowan Old Style Roman" panose="02040602040506020204" pitchFamily="18" charset="77"/>
              </a:rPr>
              <a:t>Electronic</a:t>
            </a:r>
            <a:r>
              <a:rPr lang="pt-BR" sz="2300" dirty="0">
                <a:solidFill>
                  <a:schemeClr val="bg1"/>
                </a:solidFill>
                <a:latin typeface="Iowan Old Style Roman" panose="02040602040506020204" pitchFamily="18" charset="77"/>
              </a:rPr>
              <a:t> </a:t>
            </a:r>
            <a:r>
              <a:rPr lang="pt-BR" sz="2300" dirty="0" err="1">
                <a:solidFill>
                  <a:schemeClr val="bg1"/>
                </a:solidFill>
                <a:latin typeface="Iowan Old Style Roman" panose="02040602040506020204" pitchFamily="18" charset="77"/>
              </a:rPr>
              <a:t>Speed</a:t>
            </a:r>
            <a:r>
              <a:rPr lang="pt-BR" sz="2300" dirty="0">
                <a:solidFill>
                  <a:schemeClr val="bg1"/>
                </a:solidFill>
                <a:latin typeface="Iowan Old Style Roman" panose="02040602040506020204" pitchFamily="18" charset="77"/>
              </a:rPr>
              <a:t> </a:t>
            </a:r>
            <a:r>
              <a:rPr lang="pt-BR" sz="2300" dirty="0" err="1">
                <a:solidFill>
                  <a:schemeClr val="bg1"/>
                </a:solidFill>
                <a:latin typeface="Iowan Old Style Roman" panose="02040602040506020204" pitchFamily="18" charset="77"/>
              </a:rPr>
              <a:t>Controller</a:t>
            </a:r>
            <a:r>
              <a:rPr lang="pt-BR" sz="2300" dirty="0">
                <a:solidFill>
                  <a:schemeClr val="bg1"/>
                </a:solidFill>
                <a:latin typeface="Iowan Old Style Roman" panose="02040602040506020204" pitchFamily="18" charset="77"/>
              </a:rPr>
              <a:t>) que controla o motor </a:t>
            </a:r>
            <a:r>
              <a:rPr lang="pt-BR" sz="2300" dirty="0" err="1">
                <a:solidFill>
                  <a:schemeClr val="bg1"/>
                </a:solidFill>
                <a:latin typeface="Iowan Old Style Roman" panose="02040602040506020204" pitchFamily="18" charset="77"/>
              </a:rPr>
              <a:t>Brushless</a:t>
            </a:r>
            <a:r>
              <a:rPr lang="pt-BR" sz="2300" dirty="0">
                <a:solidFill>
                  <a:schemeClr val="bg1"/>
                </a:solidFill>
                <a:latin typeface="Iowan Old Style Roman" panose="02040602040506020204" pitchFamily="18" charset="77"/>
              </a:rPr>
              <a:t>; Micro Motores 50:1 (3-9 V) para a </a:t>
            </a:r>
            <a:r>
              <a:rPr lang="pt-BR" sz="2300" dirty="0" err="1">
                <a:solidFill>
                  <a:schemeClr val="bg1"/>
                </a:solidFill>
                <a:latin typeface="Iowan Old Style Roman" panose="02040602040506020204" pitchFamily="18" charset="77"/>
              </a:rPr>
              <a:t>locomoçāo</a:t>
            </a:r>
            <a:r>
              <a:rPr lang="pt-BR" sz="2300" dirty="0">
                <a:solidFill>
                  <a:schemeClr val="bg1"/>
                </a:solidFill>
                <a:latin typeface="Iowan Old Style Roman" panose="02040602040506020204" pitchFamily="18" charset="77"/>
              </a:rPr>
              <a:t> do robô; </a:t>
            </a:r>
            <a:r>
              <a:rPr lang="pt-BR" sz="2300" dirty="0" err="1">
                <a:solidFill>
                  <a:schemeClr val="bg1"/>
                </a:solidFill>
                <a:latin typeface="Iowan Old Style Roman" panose="02040602040506020204" pitchFamily="18" charset="77"/>
              </a:rPr>
              <a:t>Arduino</a:t>
            </a:r>
            <a:r>
              <a:rPr lang="pt-BR" sz="2300" dirty="0">
                <a:solidFill>
                  <a:schemeClr val="bg1"/>
                </a:solidFill>
                <a:latin typeface="Iowan Old Style Roman" panose="02040602040506020204" pitchFamily="18" charset="77"/>
              </a:rPr>
              <a:t> Nano, no qual é carregado o código para controlar os motores através de ondas PWM (Pulse-</a:t>
            </a:r>
            <a:r>
              <a:rPr lang="pt-BR" sz="2300" dirty="0" err="1">
                <a:solidFill>
                  <a:schemeClr val="bg1"/>
                </a:solidFill>
                <a:latin typeface="Iowan Old Style Roman" panose="02040602040506020204" pitchFamily="18" charset="77"/>
              </a:rPr>
              <a:t>Width</a:t>
            </a:r>
            <a:r>
              <a:rPr lang="pt-BR" sz="2300" dirty="0">
                <a:solidFill>
                  <a:schemeClr val="bg1"/>
                </a:solidFill>
                <a:latin typeface="Iowan Old Style Roman" panose="02040602040506020204" pitchFamily="18" charset="77"/>
              </a:rPr>
              <a:t> </a:t>
            </a:r>
            <a:r>
              <a:rPr lang="pt-BR" sz="2300" dirty="0" err="1">
                <a:solidFill>
                  <a:schemeClr val="bg1"/>
                </a:solidFill>
                <a:latin typeface="Iowan Old Style Roman" panose="02040602040506020204" pitchFamily="18" charset="77"/>
              </a:rPr>
              <a:t>Modulation</a:t>
            </a:r>
            <a:r>
              <a:rPr lang="pt-BR" sz="2300" dirty="0">
                <a:solidFill>
                  <a:schemeClr val="bg1"/>
                </a:solidFill>
                <a:latin typeface="Iowan Old Style Roman" panose="02040602040506020204" pitchFamily="18" charset="77"/>
              </a:rPr>
              <a:t>); DRV8833 (2,7- 10,8 V), que manda os sinais PWM para os motores da direção de acordo com o controlador; Receptor </a:t>
            </a:r>
            <a:r>
              <a:rPr lang="pt-BR" sz="2300" dirty="0" err="1">
                <a:solidFill>
                  <a:schemeClr val="bg1"/>
                </a:solidFill>
                <a:latin typeface="Iowan Old Style Roman" panose="02040602040506020204" pitchFamily="18" charset="77"/>
              </a:rPr>
              <a:t>Turnigy</a:t>
            </a:r>
            <a:r>
              <a:rPr lang="pt-BR" sz="2300" dirty="0">
                <a:solidFill>
                  <a:schemeClr val="bg1"/>
                </a:solidFill>
                <a:latin typeface="Iowan Old Style Roman" panose="02040602040506020204" pitchFamily="18" charset="77"/>
              </a:rPr>
              <a:t> de transmissão de rádio, que capta os comandos do controle e baterias do tipo </a:t>
            </a:r>
            <a:r>
              <a:rPr lang="pt-BR" sz="2300" dirty="0" err="1">
                <a:solidFill>
                  <a:schemeClr val="bg1"/>
                </a:solidFill>
                <a:latin typeface="Iowan Old Style Roman" panose="02040602040506020204" pitchFamily="18" charset="77"/>
              </a:rPr>
              <a:t>Lipo</a:t>
            </a:r>
            <a:r>
              <a:rPr lang="pt-BR" sz="2300" dirty="0">
                <a:solidFill>
                  <a:schemeClr val="bg1"/>
                </a:solidFill>
                <a:latin typeface="Iowan Old Style Roman" panose="02040602040506020204" pitchFamily="18" charset="77"/>
              </a:rPr>
              <a:t> (7.4V) que utilizamos por possuírem baixa densidade por carga e alta descarga elétrica.</a:t>
            </a:r>
          </a:p>
          <a:p>
            <a:pPr algn="just"/>
            <a:r>
              <a:rPr lang="pt-BR" sz="2300" dirty="0">
                <a:solidFill>
                  <a:schemeClr val="bg1"/>
                </a:solidFill>
                <a:latin typeface="Iowan Old Style Roman" panose="02040602040506020204" pitchFamily="18" charset="77"/>
              </a:rPr>
              <a:t>Também adicionamos ao circuito uma chave geral e um LED que indica se a chave geral está ligada ou desligada para adequar o robô às regras da competição.</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Resultados"/>
          <p:cNvSpPr txBox="1">
            <a:spLocks noGrp="1"/>
          </p:cNvSpPr>
          <p:nvPr>
            <p:ph type="title"/>
          </p:nvPr>
        </p:nvSpPr>
        <p:spPr>
          <a:xfrm>
            <a:off x="406400" y="311150"/>
            <a:ext cx="12192000" cy="723900"/>
          </a:xfrm>
          <a:prstGeom prst="rect">
            <a:avLst/>
          </a:prstGeom>
        </p:spPr>
        <p:txBody>
          <a:bodyPr/>
          <a:lstStyle>
            <a:lvl1pPr defTabSz="543305">
              <a:spcBef>
                <a:spcPts val="2600"/>
              </a:spcBef>
              <a:defRPr sz="4836"/>
            </a:lvl1pPr>
          </a:lstStyle>
          <a:p>
            <a:r>
              <a:t>Resultados</a:t>
            </a:r>
          </a:p>
        </p:txBody>
      </p:sp>
      <p:sp>
        <p:nvSpPr>
          <p:cNvPr id="211" name="Como havíamos previsto, a estrutura fragilizada do eixo da arma quebrou no primeiro impacto com a arena, o que fez a barra se desprender do Robô. Com isso, passamos a ter cautela com a potência do brushless para evitar que ela deixasse de funcionar durante a batalha. Além disso, percebemos que os outros robôs dessa mesma categoria possuíam em geral dimensões menores relativamente que as do Beetle Fox, se equiparando com dimensões de robôs vistas na categoria acima, Hobbyweight.…"/>
          <p:cNvSpPr txBox="1"/>
          <p:nvPr/>
        </p:nvSpPr>
        <p:spPr>
          <a:xfrm>
            <a:off x="653963" y="2469067"/>
            <a:ext cx="11696873" cy="581184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p>
            <a:pPr algn="just">
              <a:spcBef>
                <a:spcPts val="1400"/>
              </a:spcBef>
              <a:defRPr sz="2100" b="1" spc="21">
                <a:solidFill>
                  <a:srgbClr val="5C5C5C"/>
                </a:solidFill>
                <a:latin typeface="Iowan Old Style"/>
                <a:ea typeface="Iowan Old Style"/>
                <a:cs typeface="Iowan Old Style"/>
                <a:sym typeface="Iowan Old Style"/>
              </a:defRPr>
            </a:pPr>
            <a:r>
              <a:rPr lang="pt-BR" dirty="0"/>
              <a:t>Infelizmente, havíamos confiado que o </a:t>
            </a:r>
            <a:r>
              <a:rPr lang="pt-BR" dirty="0" err="1"/>
              <a:t>micro-motor</a:t>
            </a:r>
            <a:r>
              <a:rPr lang="pt-BR" dirty="0"/>
              <a:t> 50:1 da </a:t>
            </a:r>
            <a:r>
              <a:rPr lang="pt-BR" dirty="0" err="1"/>
              <a:t>pololu</a:t>
            </a:r>
            <a:r>
              <a:rPr lang="pt-BR" dirty="0"/>
              <a:t> seria capaz de aguentar os impactos de um combate de robôs da categoria </a:t>
            </a:r>
            <a:r>
              <a:rPr lang="pt-BR" dirty="0" err="1"/>
              <a:t>Beetleweight</a:t>
            </a:r>
            <a:r>
              <a:rPr lang="pt-BR" dirty="0"/>
              <a:t> (1,36 kg), e não fizemos testes prévios para validar isso. Assim, a primeira batida na lateral do nosso robô foi suficiente para desalinhar o eixo da caixa de redução do motor, o que nos fez perder por falta de locomoção, embora a estrutura estivesse intacta.</a:t>
            </a:r>
          </a:p>
          <a:p>
            <a:pPr algn="just">
              <a:spcBef>
                <a:spcPts val="1400"/>
              </a:spcBef>
              <a:defRPr sz="2100" b="1" spc="21">
                <a:solidFill>
                  <a:srgbClr val="5C5C5C"/>
                </a:solidFill>
                <a:latin typeface="Iowan Old Style"/>
                <a:ea typeface="Iowan Old Style"/>
                <a:cs typeface="Iowan Old Style"/>
                <a:sym typeface="Iowan Old Style"/>
              </a:defRPr>
            </a:pPr>
            <a:r>
              <a:rPr lang="pt-BR" dirty="0"/>
              <a:t>Dessa maneira, não pudemos validar a resistência da estrutura em combate como queríamos. Contudo, conversando com outras equipes, descobrimos que teríamos uma grande vantagem em termos de economia de espaço e eficiência da eletrônica se desenvolvêssemos nossa própria placa PCB, capaz de integrar as funcionalidades do controlador e driver em um só componente.</a:t>
            </a:r>
          </a:p>
          <a:p>
            <a:pPr algn="just">
              <a:spcBef>
                <a:spcPts val="1400"/>
              </a:spcBef>
              <a:defRPr sz="2100" b="1" spc="21">
                <a:solidFill>
                  <a:srgbClr val="5C5C5C"/>
                </a:solidFill>
                <a:latin typeface="Iowan Old Style"/>
                <a:ea typeface="Iowan Old Style"/>
                <a:cs typeface="Iowan Old Style"/>
                <a:sym typeface="Iowan Old Style"/>
              </a:defRPr>
            </a:pPr>
            <a:r>
              <a:rPr lang="pt-BR" dirty="0"/>
              <a:t>Para futuras iterações do </a:t>
            </a:r>
            <a:r>
              <a:rPr lang="pt-BR" dirty="0" err="1"/>
              <a:t>Beetlefox</a:t>
            </a:r>
            <a:r>
              <a:rPr lang="pt-BR" dirty="0"/>
              <a:t> iremos estudar o desenvolvimento de nossa própria PCB, além de trocar os micro motores por um Silver </a:t>
            </a:r>
            <a:r>
              <a:rPr lang="pt-BR" dirty="0" err="1"/>
              <a:t>Spark</a:t>
            </a:r>
            <a:r>
              <a:rPr lang="pt-BR" dirty="0"/>
              <a:t> da </a:t>
            </a:r>
            <a:r>
              <a:rPr lang="pt-BR" dirty="0" err="1"/>
              <a:t>Fingertech</a:t>
            </a:r>
            <a:r>
              <a:rPr lang="pt-BR" dirty="0"/>
              <a:t> </a:t>
            </a:r>
            <a:r>
              <a:rPr lang="pt-BR" dirty="0" err="1"/>
              <a:t>Robotics</a:t>
            </a:r>
            <a:r>
              <a:rPr lang="pt-BR" dirty="0"/>
              <a:t> ou um </a:t>
            </a:r>
            <a:r>
              <a:rPr lang="pt-BR" dirty="0" err="1"/>
              <a:t>ServoCity</a:t>
            </a:r>
            <a:r>
              <a:rPr lang="pt-BR" dirty="0"/>
              <a:t>.</a:t>
            </a:r>
          </a:p>
          <a:p>
            <a:pPr algn="just">
              <a:spcBef>
                <a:spcPts val="1400"/>
              </a:spcBef>
              <a:defRPr sz="2100" b="1" spc="21">
                <a:solidFill>
                  <a:srgbClr val="5C5C5C"/>
                </a:solidFill>
                <a:latin typeface="Iowan Old Style"/>
                <a:ea typeface="Iowan Old Style"/>
                <a:cs typeface="Iowan Old Style"/>
                <a:sym typeface="Iowan Old Style"/>
              </a:defRPr>
            </a:pPr>
            <a:r>
              <a:rPr lang="pt-BR" dirty="0"/>
              <a:t>Além disso, a equipe SMASH terá a sua própria arena até a próxima competição, o que permitirá que validemos o robô em simulações de combate e corrigirmos problemas que só identificaríamos durante uma luta.</a:t>
            </a:r>
          </a:p>
        </p:txBody>
      </p:sp>
    </p:spTree>
  </p:cSld>
  <p:clrMapOvr>
    <a:masterClrMapping/>
  </p:clrMapOvr>
  <p:transition spd="med"/>
</p:sld>
</file>

<file path=ppt/theme/theme1.xml><?xml version="1.0" encoding="utf-8"?>
<a:theme xmlns:a="http://schemas.openxmlformats.org/drawingml/2006/main"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0" i="0" u="none" strike="noStrike" cap="all" spc="0" normalizeH="0" baseline="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0" i="0" u="none" strike="noStrike" cap="all" spc="0" normalizeH="0" baseline="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208</TotalTime>
  <Words>778</Words>
  <Application>Microsoft Macintosh PowerPoint</Application>
  <PresentationFormat>Personalizar</PresentationFormat>
  <Paragraphs>37</Paragraphs>
  <Slides>7</Slides>
  <Notes>0</Notes>
  <HiddenSlides>0</HiddenSlides>
  <MMClips>0</MMClips>
  <ScaleCrop>false</ScaleCrop>
  <HeadingPairs>
    <vt:vector size="6" baseType="variant">
      <vt:variant>
        <vt:lpstr>Fontes usadas</vt:lpstr>
      </vt:variant>
      <vt:variant>
        <vt:i4>8</vt:i4>
      </vt:variant>
      <vt:variant>
        <vt:lpstr>Tema</vt:lpstr>
      </vt:variant>
      <vt:variant>
        <vt:i4>1</vt:i4>
      </vt:variant>
      <vt:variant>
        <vt:lpstr>Títulos de slides</vt:lpstr>
      </vt:variant>
      <vt:variant>
        <vt:i4>7</vt:i4>
      </vt:variant>
    </vt:vector>
  </HeadingPairs>
  <TitlesOfParts>
    <vt:vector size="16" baseType="lpstr">
      <vt:lpstr>Avenir Next</vt:lpstr>
      <vt:lpstr>Avenir Next Medium</vt:lpstr>
      <vt:lpstr>DIN Alternate</vt:lpstr>
      <vt:lpstr>DIN Condensed</vt:lpstr>
      <vt:lpstr>Helvetica</vt:lpstr>
      <vt:lpstr>Helvetica Neue</vt:lpstr>
      <vt:lpstr>Iowan Old Style</vt:lpstr>
      <vt:lpstr>Iowan Old Style Roman</vt:lpstr>
      <vt:lpstr>New_Template7</vt:lpstr>
      <vt:lpstr>Beetlefox</vt:lpstr>
      <vt:lpstr>Apresentação do PowerPoint</vt:lpstr>
      <vt:lpstr>Apresentação do PowerPoint</vt:lpstr>
      <vt:lpstr>Apresentação do PowerPoint</vt:lpstr>
      <vt:lpstr>Apresentação do PowerPoint</vt:lpstr>
      <vt:lpstr>eletrônica</vt:lpstr>
      <vt:lpstr>Resultados</vt:lpstr>
    </vt:vector>
  </TitlesOfParts>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Beetlefox</dc:title>
  <cp:lastModifiedBy>Rebeca Moreno dos Santos</cp:lastModifiedBy>
  <cp:revision>18</cp:revision>
  <dcterms:modified xsi:type="dcterms:W3CDTF">2018-08-13T12:55:58Z</dcterms:modified>
</cp:coreProperties>
</file>